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0"/>
            <a:ext cx="8324088" cy="1264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20724" y="0"/>
            <a:ext cx="6790944" cy="1394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7200" y="0"/>
            <a:ext cx="8229600" cy="1196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7200" y="0"/>
            <a:ext cx="8229600" cy="1196975"/>
          </a:xfrm>
          <a:custGeom>
            <a:avLst/>
            <a:gdLst/>
            <a:ahLst/>
            <a:cxnLst/>
            <a:rect l="l" t="t" r="r" b="b"/>
            <a:pathLst>
              <a:path w="8229600" h="1196975">
                <a:moveTo>
                  <a:pt x="0" y="1196746"/>
                </a:moveTo>
                <a:lnTo>
                  <a:pt x="8229600" y="1196746"/>
                </a:lnTo>
                <a:lnTo>
                  <a:pt x="8229600" y="0"/>
                </a:lnTo>
                <a:lnTo>
                  <a:pt x="0" y="0"/>
                </a:lnTo>
                <a:lnTo>
                  <a:pt x="0" y="1196746"/>
                </a:lnTo>
                <a:close/>
              </a:path>
            </a:pathLst>
          </a:custGeom>
          <a:ln w="9525">
            <a:solidFill>
              <a:srgbClr val="97B8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962" y="72085"/>
            <a:ext cx="8220075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37538"/>
            <a:ext cx="8074659" cy="3401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2251" y="449580"/>
            <a:ext cx="7866888" cy="2066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31619" y="373379"/>
            <a:ext cx="5900928" cy="2371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546" y="476630"/>
            <a:ext cx="7772400" cy="1971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9546" y="476630"/>
            <a:ext cx="7772400" cy="1924245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R="1333500" algn="ctr">
              <a:lnSpc>
                <a:spcPct val="100000"/>
              </a:lnSpc>
              <a:spcBef>
                <a:spcPts val="305"/>
              </a:spcBef>
            </a:pPr>
            <a:r>
              <a:rPr sz="4000" spc="-15" dirty="0">
                <a:latin typeface="Calibri"/>
                <a:cs typeface="Calibri"/>
              </a:rPr>
              <a:t>Lecture </a:t>
            </a:r>
            <a:r>
              <a:rPr sz="4000" spc="-10" dirty="0">
                <a:latin typeface="Calibri"/>
                <a:cs typeface="Calibri"/>
              </a:rPr>
              <a:t>one  </a:t>
            </a:r>
            <a:endParaRPr lang="en-US" sz="4000" spc="-10" dirty="0" smtClean="0">
              <a:latin typeface="Calibri"/>
              <a:cs typeface="Calibri"/>
            </a:endParaRPr>
          </a:p>
          <a:p>
            <a:pPr marR="1333500" algn="ctr">
              <a:lnSpc>
                <a:spcPct val="100000"/>
              </a:lnSpc>
              <a:spcBef>
                <a:spcPts val="305"/>
              </a:spcBef>
            </a:pPr>
            <a:r>
              <a:rPr lang="en-US" sz="4000" spc="-15" dirty="0" smtClean="0">
                <a:latin typeface="Calibri"/>
                <a:cs typeface="Calibri"/>
              </a:rPr>
              <a:t>(</a:t>
            </a:r>
            <a:r>
              <a:rPr sz="4000" spc="-15" dirty="0" smtClean="0">
                <a:latin typeface="Calibri"/>
                <a:cs typeface="Calibri"/>
              </a:rPr>
              <a:t>Nature </a:t>
            </a:r>
            <a:r>
              <a:rPr sz="4000" spc="-5" dirty="0">
                <a:latin typeface="Calibri"/>
                <a:cs typeface="Calibri"/>
              </a:rPr>
              <a:t>and  </a:t>
            </a:r>
            <a:r>
              <a:rPr sz="4000" spc="-20" dirty="0" smtClean="0">
                <a:latin typeface="Calibri"/>
                <a:cs typeface="Calibri"/>
              </a:rPr>
              <a:t>propagation</a:t>
            </a:r>
            <a:r>
              <a:rPr lang="en-US" sz="4000" spc="-20" dirty="0" smtClean="0">
                <a:latin typeface="Calibri"/>
                <a:cs typeface="Calibri"/>
              </a:rPr>
              <a:t> </a:t>
            </a:r>
            <a:r>
              <a:rPr sz="4000" spc="-5" dirty="0" smtClean="0">
                <a:latin typeface="Calibri"/>
                <a:cs typeface="Calibri"/>
              </a:rPr>
              <a:t>of</a:t>
            </a:r>
            <a:r>
              <a:rPr lang="en-US" sz="4000" spc="-10" dirty="0">
                <a:latin typeface="Calibri"/>
                <a:cs typeface="Calibri"/>
              </a:rPr>
              <a:t> </a:t>
            </a:r>
            <a:r>
              <a:rPr sz="4000" spc="-10" dirty="0" smtClean="0">
                <a:latin typeface="Calibri"/>
                <a:cs typeface="Calibri"/>
              </a:rPr>
              <a:t>light</a:t>
            </a:r>
            <a:r>
              <a:rPr lang="en-US" sz="4000" spc="-10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9557" y="3412170"/>
            <a:ext cx="5564505" cy="2074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7080" marR="760730" algn="ctr">
              <a:lnSpc>
                <a:spcPct val="110100"/>
              </a:lnSpc>
              <a:spcBef>
                <a:spcPts val="95"/>
              </a:spcBef>
            </a:pPr>
            <a:r>
              <a:rPr sz="3200" spc="-114" dirty="0">
                <a:latin typeface="Calibri"/>
                <a:cs typeface="Calibri"/>
              </a:rPr>
              <a:t>Dr. </a:t>
            </a:r>
            <a:r>
              <a:rPr sz="3200" spc="-5" dirty="0">
                <a:latin typeface="Calibri"/>
                <a:cs typeface="Calibri"/>
              </a:rPr>
              <a:t>Sabah </a:t>
            </a:r>
            <a:r>
              <a:rPr sz="3200" spc="-10" dirty="0">
                <a:latin typeface="Calibri"/>
                <a:cs typeface="Calibri"/>
              </a:rPr>
              <a:t>Ibrahim </a:t>
            </a:r>
            <a:r>
              <a:rPr sz="3200" spc="-5" dirty="0">
                <a:latin typeface="Calibri"/>
                <a:cs typeface="Calibri"/>
              </a:rPr>
              <a:t>Abbas  </a:t>
            </a:r>
            <a:r>
              <a:rPr sz="3200" spc="-15" dirty="0">
                <a:latin typeface="Calibri"/>
                <a:cs typeface="Calibri"/>
              </a:rPr>
              <a:t>Al-Karch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University</a:t>
            </a:r>
            <a:endParaRPr sz="3200">
              <a:latin typeface="Calibri"/>
              <a:cs typeface="Calibri"/>
            </a:endParaRPr>
          </a:p>
          <a:p>
            <a:pPr marL="12065" marR="5080" algn="ctr">
              <a:lnSpc>
                <a:spcPts val="3460"/>
              </a:lnSpc>
              <a:spcBef>
                <a:spcPts val="815"/>
              </a:spcBef>
            </a:pPr>
            <a:r>
              <a:rPr sz="3200" spc="-5" dirty="0">
                <a:latin typeface="Calibri"/>
                <a:cs typeface="Calibri"/>
              </a:rPr>
              <a:t>Sciences </a:t>
            </a:r>
            <a:r>
              <a:rPr sz="3200" spc="-10" dirty="0">
                <a:latin typeface="Calibri"/>
                <a:cs typeface="Calibri"/>
              </a:rPr>
              <a:t>college </a:t>
            </a:r>
            <a:r>
              <a:rPr sz="3200" spc="-5" dirty="0">
                <a:latin typeface="Calibri"/>
                <a:cs typeface="Calibri"/>
              </a:rPr>
              <a:t>–Medical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physics  </a:t>
            </a:r>
            <a:r>
              <a:rPr sz="3200" spc="-5" dirty="0">
                <a:latin typeface="Calibri"/>
                <a:cs typeface="Calibri"/>
              </a:rPr>
              <a:t>department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724" y="214884"/>
            <a:ext cx="6790944" cy="1426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104387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475990" marR="1045844" indent="-2425065">
              <a:lnSpc>
                <a:spcPct val="100000"/>
              </a:lnSpc>
              <a:spcBef>
                <a:spcPts val="459"/>
              </a:spcBef>
            </a:pPr>
            <a:r>
              <a:rPr lang="en-US" spc="-10" dirty="0" smtClean="0"/>
              <a:t>Lecture one (Nature and propagation  of light)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356235" algn="l"/>
              </a:tabLst>
            </a:pPr>
            <a:r>
              <a:rPr dirty="0"/>
              <a:t>Radio: </a:t>
            </a:r>
            <a:r>
              <a:rPr spc="-10" dirty="0"/>
              <a:t>Radio </a:t>
            </a:r>
            <a:r>
              <a:rPr spc="-25" dirty="0"/>
              <a:t>waves </a:t>
            </a:r>
            <a:r>
              <a:rPr spc="-15" dirty="0"/>
              <a:t>are  emitted</a:t>
            </a:r>
            <a:r>
              <a:rPr spc="580" dirty="0"/>
              <a:t> </a:t>
            </a:r>
            <a:r>
              <a:rPr dirty="0"/>
              <a:t>and </a:t>
            </a:r>
            <a:r>
              <a:rPr spc="-15" dirty="0"/>
              <a:t>received  </a:t>
            </a:r>
            <a:r>
              <a:rPr spc="-30" dirty="0"/>
              <a:t>by  </a:t>
            </a:r>
            <a:r>
              <a:rPr spc="-15" dirty="0"/>
              <a:t>antennas, </a:t>
            </a:r>
            <a:r>
              <a:rPr dirty="0"/>
              <a:t>which </a:t>
            </a:r>
            <a:r>
              <a:rPr spc="-15" dirty="0"/>
              <a:t>consist </a:t>
            </a:r>
            <a:r>
              <a:rPr dirty="0"/>
              <a:t>of </a:t>
            </a:r>
            <a:r>
              <a:rPr spc="-15" dirty="0"/>
              <a:t>conductors </a:t>
            </a:r>
            <a:r>
              <a:rPr spc="-5" dirty="0"/>
              <a:t>such </a:t>
            </a:r>
            <a:r>
              <a:rPr dirty="0"/>
              <a:t>as </a:t>
            </a:r>
            <a:r>
              <a:rPr spc="-15" dirty="0"/>
              <a:t>metal </a:t>
            </a:r>
            <a:r>
              <a:rPr spc="580" dirty="0"/>
              <a:t> </a:t>
            </a:r>
            <a:r>
              <a:rPr spc="-20" dirty="0"/>
              <a:t>rod resonators. </a:t>
            </a:r>
            <a:r>
              <a:rPr dirty="0"/>
              <a:t>In </a:t>
            </a:r>
            <a:r>
              <a:rPr spc="-5" dirty="0"/>
              <a:t>artificial </a:t>
            </a:r>
            <a:r>
              <a:rPr spc="-15" dirty="0"/>
              <a:t>generation </a:t>
            </a:r>
            <a:r>
              <a:rPr dirty="0"/>
              <a:t>of </a:t>
            </a:r>
            <a:r>
              <a:rPr spc="-15" dirty="0"/>
              <a:t>radio </a:t>
            </a:r>
            <a:r>
              <a:rPr spc="-25" dirty="0"/>
              <a:t>waves,  </a:t>
            </a:r>
            <a:r>
              <a:rPr dirty="0"/>
              <a:t>an </a:t>
            </a:r>
            <a:r>
              <a:rPr spc="-10" dirty="0"/>
              <a:t>electronic </a:t>
            </a:r>
            <a:r>
              <a:rPr spc="-5" dirty="0"/>
              <a:t>device called </a:t>
            </a:r>
            <a:r>
              <a:rPr dirty="0"/>
              <a:t>a </a:t>
            </a:r>
            <a:r>
              <a:rPr spc="-20" dirty="0"/>
              <a:t>transmitter generates </a:t>
            </a:r>
            <a:r>
              <a:rPr dirty="0"/>
              <a:t>an  </a:t>
            </a:r>
            <a:r>
              <a:rPr spc="-15" dirty="0"/>
              <a:t>AC </a:t>
            </a:r>
            <a:r>
              <a:rPr spc="-5" dirty="0"/>
              <a:t>electric </a:t>
            </a:r>
            <a:r>
              <a:rPr spc="-15" dirty="0"/>
              <a:t>current </a:t>
            </a:r>
            <a:r>
              <a:rPr spc="-5" dirty="0"/>
              <a:t>which </a:t>
            </a:r>
            <a:r>
              <a:rPr dirty="0"/>
              <a:t>is </a:t>
            </a:r>
            <a:r>
              <a:rPr spc="-5" dirty="0"/>
              <a:t>applied </a:t>
            </a:r>
            <a:r>
              <a:rPr spc="-15" dirty="0"/>
              <a:t>to </a:t>
            </a:r>
            <a:r>
              <a:rPr dirty="0"/>
              <a:t>an </a:t>
            </a:r>
            <a:r>
              <a:rPr spc="-15" dirty="0"/>
              <a:t>antenna. </a:t>
            </a:r>
            <a:r>
              <a:rPr spc="-10" dirty="0"/>
              <a:t>The  </a:t>
            </a:r>
            <a:r>
              <a:rPr spc="-5" dirty="0"/>
              <a:t>oscillating </a:t>
            </a:r>
            <a:r>
              <a:rPr spc="-10" dirty="0"/>
              <a:t>electrons </a:t>
            </a:r>
            <a:r>
              <a:rPr spc="-5" dirty="0"/>
              <a:t>in </a:t>
            </a:r>
            <a:r>
              <a:rPr dirty="0"/>
              <a:t>the </a:t>
            </a:r>
            <a:r>
              <a:rPr spc="-20" dirty="0"/>
              <a:t>antenna </a:t>
            </a:r>
            <a:r>
              <a:rPr spc="-25" dirty="0"/>
              <a:t>generate </a:t>
            </a:r>
            <a:r>
              <a:rPr spc="-10" dirty="0"/>
              <a:t>oscillating  </a:t>
            </a:r>
            <a:r>
              <a:rPr spc="-5" dirty="0"/>
              <a:t>electric and magnetic fields </a:t>
            </a:r>
            <a:r>
              <a:rPr spc="-15" dirty="0"/>
              <a:t>that </a:t>
            </a:r>
            <a:r>
              <a:rPr spc="-20" dirty="0"/>
              <a:t>radiate </a:t>
            </a:r>
            <a:r>
              <a:rPr spc="-30" dirty="0"/>
              <a:t>away </a:t>
            </a:r>
            <a:r>
              <a:rPr spc="-15" dirty="0"/>
              <a:t>from </a:t>
            </a:r>
            <a:r>
              <a:rPr spc="-10" dirty="0"/>
              <a:t>the  </a:t>
            </a:r>
            <a:r>
              <a:rPr spc="-15" dirty="0"/>
              <a:t>antenna </a:t>
            </a:r>
            <a:r>
              <a:rPr spc="-5" dirty="0"/>
              <a:t>as </a:t>
            </a:r>
            <a:r>
              <a:rPr spc="-15" dirty="0"/>
              <a:t>radio </a:t>
            </a:r>
            <a:r>
              <a:rPr spc="-20" dirty="0"/>
              <a:t>waves. </a:t>
            </a:r>
            <a:r>
              <a:rPr spc="-5" dirty="0"/>
              <a:t>Radio </a:t>
            </a:r>
            <a:r>
              <a:rPr spc="-25" dirty="0"/>
              <a:t>waves </a:t>
            </a:r>
            <a:r>
              <a:rPr spc="-20" dirty="0"/>
              <a:t>are </a:t>
            </a:r>
            <a:r>
              <a:rPr dirty="0"/>
              <a:t>also </a:t>
            </a:r>
            <a:r>
              <a:rPr spc="-15" dirty="0"/>
              <a:t>emitted </a:t>
            </a:r>
            <a:r>
              <a:rPr spc="580" dirty="0"/>
              <a:t> </a:t>
            </a:r>
            <a:r>
              <a:rPr spc="-10" dirty="0"/>
              <a:t>by </a:t>
            </a:r>
            <a:r>
              <a:rPr spc="-30" dirty="0"/>
              <a:t>stars </a:t>
            </a:r>
            <a:r>
              <a:rPr spc="-5" dirty="0"/>
              <a:t>and </a:t>
            </a:r>
            <a:r>
              <a:rPr spc="-20" dirty="0"/>
              <a:t>gases </a:t>
            </a:r>
            <a:r>
              <a:rPr dirty="0"/>
              <a:t>in </a:t>
            </a:r>
            <a:r>
              <a:rPr spc="-5" dirty="0"/>
              <a:t>space. </a:t>
            </a:r>
            <a:r>
              <a:rPr spc="-25" dirty="0"/>
              <a:t>Wavelength </a:t>
            </a:r>
            <a:r>
              <a:rPr spc="-10" dirty="0"/>
              <a:t>(300 </a:t>
            </a:r>
            <a:r>
              <a:rPr dirty="0"/>
              <a:t>mm </a:t>
            </a:r>
            <a:r>
              <a:rPr spc="-10" dirty="0"/>
              <a:t>and  </a:t>
            </a:r>
            <a:r>
              <a:rPr spc="-5" dirty="0"/>
              <a:t>longer)</a:t>
            </a:r>
            <a:r>
              <a:rPr spc="-35" dirty="0"/>
              <a:t> </a:t>
            </a:r>
            <a:r>
              <a:rPr dirty="0"/>
              <a:t>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4912614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6868" y="4912614"/>
            <a:ext cx="765111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5320" algn="l"/>
                <a:tab pos="3748404" algn="l"/>
                <a:tab pos="5284470" algn="l"/>
                <a:tab pos="6057265" algn="l"/>
                <a:tab pos="7007225" algn="l"/>
              </a:tabLst>
            </a:pPr>
            <a:r>
              <a:rPr sz="2700" dirty="0">
                <a:latin typeface="Calibri"/>
                <a:cs typeface="Calibri"/>
              </a:rPr>
              <a:t>Mic</a:t>
            </a:r>
            <a:r>
              <a:rPr sz="2700" spc="-60" dirty="0">
                <a:latin typeface="Calibri"/>
                <a:cs typeface="Calibri"/>
              </a:rPr>
              <a:t>r</a:t>
            </a:r>
            <a:r>
              <a:rPr sz="2700" spc="-5" dirty="0">
                <a:latin typeface="Calibri"/>
                <a:cs typeface="Calibri"/>
              </a:rPr>
              <a:t>o</a:t>
            </a:r>
            <a:r>
              <a:rPr sz="2700" spc="-45" dirty="0">
                <a:latin typeface="Calibri"/>
                <a:cs typeface="Calibri"/>
              </a:rPr>
              <a:t>w</a:t>
            </a:r>
            <a:r>
              <a:rPr sz="2700" spc="-50" dirty="0">
                <a:latin typeface="Calibri"/>
                <a:cs typeface="Calibri"/>
              </a:rPr>
              <a:t>a</a:t>
            </a:r>
            <a:r>
              <a:rPr sz="2700" spc="-25" dirty="0">
                <a:latin typeface="Calibri"/>
                <a:cs typeface="Calibri"/>
              </a:rPr>
              <a:t>v</a:t>
            </a:r>
            <a:r>
              <a:rPr sz="2700" dirty="0">
                <a:latin typeface="Calibri"/>
                <a:cs typeface="Calibri"/>
              </a:rPr>
              <a:t>e:	Mic</a:t>
            </a:r>
            <a:r>
              <a:rPr sz="2700" spc="-60" dirty="0">
                <a:latin typeface="Calibri"/>
                <a:cs typeface="Calibri"/>
              </a:rPr>
              <a:t>r</a:t>
            </a:r>
            <a:r>
              <a:rPr sz="2700" spc="-5" dirty="0">
                <a:latin typeface="Calibri"/>
                <a:cs typeface="Calibri"/>
              </a:rPr>
              <a:t>o</a:t>
            </a:r>
            <a:r>
              <a:rPr sz="2700" spc="-35" dirty="0">
                <a:latin typeface="Calibri"/>
                <a:cs typeface="Calibri"/>
              </a:rPr>
              <a:t>w</a:t>
            </a:r>
            <a:r>
              <a:rPr sz="2700" spc="-50" dirty="0">
                <a:latin typeface="Calibri"/>
                <a:cs typeface="Calibri"/>
              </a:rPr>
              <a:t>a</a:t>
            </a:r>
            <a:r>
              <a:rPr sz="2700" spc="-25" dirty="0">
                <a:latin typeface="Calibri"/>
                <a:cs typeface="Calibri"/>
              </a:rPr>
              <a:t>v</a:t>
            </a:r>
            <a:r>
              <a:rPr sz="2700" dirty="0">
                <a:latin typeface="Calibri"/>
                <a:cs typeface="Calibri"/>
              </a:rPr>
              <a:t>e	</a:t>
            </a:r>
            <a:r>
              <a:rPr sz="2700" spc="-70" dirty="0">
                <a:latin typeface="Calibri"/>
                <a:cs typeface="Calibri"/>
              </a:rPr>
              <a:t>r</a:t>
            </a:r>
            <a:r>
              <a:rPr sz="2700" spc="-10" dirty="0">
                <a:latin typeface="Calibri"/>
                <a:cs typeface="Calibri"/>
              </a:rPr>
              <a:t>a</a:t>
            </a:r>
            <a:r>
              <a:rPr sz="2700" spc="-5" dirty="0">
                <a:latin typeface="Calibri"/>
                <a:cs typeface="Calibri"/>
              </a:rPr>
              <a:t>d</a:t>
            </a:r>
            <a:r>
              <a:rPr sz="2700" spc="-15" dirty="0">
                <a:latin typeface="Calibri"/>
                <a:cs typeface="Calibri"/>
              </a:rPr>
              <a:t>i</a:t>
            </a:r>
            <a:r>
              <a:rPr sz="2700" spc="-25" dirty="0">
                <a:latin typeface="Calibri"/>
                <a:cs typeface="Calibri"/>
              </a:rPr>
              <a:t>a</a:t>
            </a:r>
            <a:r>
              <a:rPr sz="2700" dirty="0">
                <a:latin typeface="Calibri"/>
                <a:cs typeface="Calibri"/>
              </a:rPr>
              <a:t>tion	will	</a:t>
            </a:r>
            <a:r>
              <a:rPr sz="2700" spc="-30" dirty="0">
                <a:latin typeface="Calibri"/>
                <a:cs typeface="Calibri"/>
              </a:rPr>
              <a:t>c</a:t>
            </a:r>
            <a:r>
              <a:rPr sz="2700" spc="-5" dirty="0">
                <a:latin typeface="Calibri"/>
                <a:cs typeface="Calibri"/>
              </a:rPr>
              <a:t>o</a:t>
            </a:r>
            <a:r>
              <a:rPr sz="2700" spc="5" dirty="0">
                <a:latin typeface="Calibri"/>
                <a:cs typeface="Calibri"/>
              </a:rPr>
              <a:t>o</a:t>
            </a:r>
            <a:r>
              <a:rPr sz="2700" dirty="0">
                <a:latin typeface="Calibri"/>
                <a:cs typeface="Calibri"/>
              </a:rPr>
              <a:t>k	</a:t>
            </a:r>
            <a:r>
              <a:rPr sz="2700" spc="-35" dirty="0">
                <a:latin typeface="Calibri"/>
                <a:cs typeface="Calibri"/>
              </a:rPr>
              <a:t>y</a:t>
            </a:r>
            <a:r>
              <a:rPr sz="2700" spc="-5" dirty="0">
                <a:latin typeface="Calibri"/>
                <a:cs typeface="Calibri"/>
              </a:rPr>
              <a:t>our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144" y="5241747"/>
            <a:ext cx="7729855" cy="109601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750"/>
              </a:spcBef>
            </a:pPr>
            <a:r>
              <a:rPr sz="2700" spc="-10" dirty="0">
                <a:latin typeface="Calibri"/>
                <a:cs typeface="Calibri"/>
              </a:rPr>
              <a:t>popcorn </a:t>
            </a:r>
            <a:r>
              <a:rPr sz="2700" spc="-5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just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25" dirty="0">
                <a:latin typeface="Calibri"/>
                <a:cs typeface="Calibri"/>
              </a:rPr>
              <a:t>few </a:t>
            </a:r>
            <a:r>
              <a:rPr sz="2700" spc="-5" dirty="0">
                <a:latin typeface="Calibri"/>
                <a:cs typeface="Calibri"/>
              </a:rPr>
              <a:t>minutes, but </a:t>
            </a:r>
            <a:r>
              <a:rPr sz="2700" dirty="0">
                <a:latin typeface="Calibri"/>
                <a:cs typeface="Calibri"/>
              </a:rPr>
              <a:t>is also </a:t>
            </a:r>
            <a:r>
              <a:rPr sz="2700" spc="-10" dirty="0">
                <a:latin typeface="Calibri"/>
                <a:cs typeface="Calibri"/>
              </a:rPr>
              <a:t>used </a:t>
            </a:r>
            <a:r>
              <a:rPr sz="2700" spc="-20" dirty="0">
                <a:latin typeface="Calibri"/>
                <a:cs typeface="Calibri"/>
              </a:rPr>
              <a:t>by  astronomers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learn about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structure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nearby  galaxies.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9288" y="60960"/>
            <a:ext cx="8458200" cy="1761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sz="4000" spc="-15" dirty="0">
                <a:latin typeface="Calibri"/>
                <a:cs typeface="Calibri"/>
              </a:rPr>
              <a:t>Lecture </a:t>
            </a:r>
            <a:r>
              <a:rPr sz="4000" spc="-5" dirty="0">
                <a:latin typeface="Calibri"/>
                <a:cs typeface="Calibri"/>
              </a:rPr>
              <a:t>one </a:t>
            </a:r>
            <a:r>
              <a:rPr sz="4000" spc="-15" dirty="0">
                <a:latin typeface="Calibri"/>
                <a:cs typeface="Calibri"/>
              </a:rPr>
              <a:t>(Nature </a:t>
            </a:r>
            <a:r>
              <a:rPr sz="4000" spc="-5" dirty="0">
                <a:latin typeface="Calibri"/>
                <a:cs typeface="Calibri"/>
              </a:rPr>
              <a:t>and</a:t>
            </a:r>
            <a:r>
              <a:rPr sz="4000" spc="-25" dirty="0">
                <a:latin typeface="Calibri"/>
                <a:cs typeface="Calibri"/>
              </a:rPr>
              <a:t> </a:t>
            </a:r>
            <a:r>
              <a:rPr sz="4000" spc="-20" dirty="0">
                <a:latin typeface="Calibri"/>
                <a:cs typeface="Calibri"/>
              </a:rPr>
              <a:t>propagation</a:t>
            </a:r>
            <a:endParaRPr sz="4000">
              <a:latin typeface="Calibri"/>
              <a:cs typeface="Calibri"/>
            </a:endParaRPr>
          </a:p>
          <a:p>
            <a:pPr marL="635" algn="ctr">
              <a:lnSpc>
                <a:spcPts val="4755"/>
              </a:lnSpc>
            </a:pPr>
            <a:r>
              <a:rPr sz="4000" spc="-5" dirty="0">
                <a:latin typeface="Calibri"/>
                <a:cs typeface="Calibri"/>
              </a:rPr>
              <a:t>of</a:t>
            </a:r>
            <a:r>
              <a:rPr sz="4000" spc="-10" dirty="0">
                <a:latin typeface="Calibri"/>
                <a:cs typeface="Calibri"/>
              </a:rPr>
              <a:t> light)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561541"/>
            <a:ext cx="8074659" cy="453898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7620" indent="-342900" algn="just">
              <a:lnSpc>
                <a:spcPct val="80100"/>
              </a:lnSpc>
              <a:spcBef>
                <a:spcPts val="585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10" dirty="0">
                <a:latin typeface="Calibri"/>
                <a:cs typeface="Calibri"/>
              </a:rPr>
              <a:t>Infrared: </a:t>
            </a:r>
            <a:r>
              <a:rPr sz="2000" spc="-5" dirty="0">
                <a:latin typeface="Calibri"/>
                <a:cs typeface="Calibri"/>
              </a:rPr>
              <a:t>Night </a:t>
            </a:r>
            <a:r>
              <a:rPr sz="2000" dirty="0">
                <a:latin typeface="Calibri"/>
                <a:cs typeface="Calibri"/>
              </a:rPr>
              <a:t>vision </a:t>
            </a:r>
            <a:r>
              <a:rPr sz="2000" spc="-5" dirty="0">
                <a:latin typeface="Calibri"/>
                <a:cs typeface="Calibri"/>
              </a:rPr>
              <a:t>goggles pick </a:t>
            </a:r>
            <a:r>
              <a:rPr sz="2000" dirty="0">
                <a:latin typeface="Calibri"/>
                <a:cs typeface="Calibri"/>
              </a:rPr>
              <a:t>up the </a:t>
            </a:r>
            <a:r>
              <a:rPr sz="2000" spc="-15" dirty="0">
                <a:latin typeface="Calibri"/>
                <a:cs typeface="Calibri"/>
              </a:rPr>
              <a:t>infrared </a:t>
            </a:r>
            <a:r>
              <a:rPr sz="2000" spc="-5" dirty="0">
                <a:latin typeface="Calibri"/>
                <a:cs typeface="Calibri"/>
              </a:rPr>
              <a:t>light emitted by our skin 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objects with </a:t>
            </a:r>
            <a:r>
              <a:rPr sz="2000" spc="-10" dirty="0">
                <a:latin typeface="Calibri"/>
                <a:cs typeface="Calibri"/>
              </a:rPr>
              <a:t>heat. </a:t>
            </a:r>
            <a:r>
              <a:rPr sz="2000" spc="-5" dirty="0">
                <a:latin typeface="Calibri"/>
                <a:cs typeface="Calibri"/>
              </a:rPr>
              <a:t>In space, </a:t>
            </a:r>
            <a:r>
              <a:rPr sz="2000" spc="-10" dirty="0">
                <a:latin typeface="Calibri"/>
                <a:cs typeface="Calibri"/>
              </a:rPr>
              <a:t>infrared </a:t>
            </a:r>
            <a:r>
              <a:rPr sz="2000" spc="-5" dirty="0">
                <a:latin typeface="Calibri"/>
                <a:cs typeface="Calibri"/>
              </a:rPr>
              <a:t>light helps us </a:t>
            </a:r>
            <a:r>
              <a:rPr sz="2000" dirty="0">
                <a:latin typeface="Calibri"/>
                <a:cs typeface="Calibri"/>
              </a:rPr>
              <a:t>map the </a:t>
            </a:r>
            <a:r>
              <a:rPr sz="2000" spc="-10" dirty="0">
                <a:latin typeface="Calibri"/>
                <a:cs typeface="Calibri"/>
              </a:rPr>
              <a:t>dust  </a:t>
            </a:r>
            <a:r>
              <a:rPr sz="2000" spc="-5" dirty="0">
                <a:latin typeface="Calibri"/>
                <a:cs typeface="Calibri"/>
              </a:rPr>
              <a:t>between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stars.</a:t>
            </a: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414020" algn="l"/>
              </a:tabLst>
            </a:pPr>
            <a:r>
              <a:rPr dirty="0"/>
              <a:t>	</a:t>
            </a:r>
            <a:r>
              <a:rPr sz="2000" spc="-5" dirty="0">
                <a:latin typeface="Calibri"/>
                <a:cs typeface="Calibri"/>
              </a:rPr>
              <a:t>Visible: </a:t>
            </a:r>
            <a:r>
              <a:rPr sz="2000" dirty="0">
                <a:latin typeface="Calibri"/>
                <a:cs typeface="Calibri"/>
              </a:rPr>
              <a:t>Our </a:t>
            </a:r>
            <a:r>
              <a:rPr sz="2000" spc="-5" dirty="0">
                <a:latin typeface="Calibri"/>
                <a:cs typeface="Calibri"/>
              </a:rPr>
              <a:t>eyes </a:t>
            </a:r>
            <a:r>
              <a:rPr sz="2000" spc="-10" dirty="0">
                <a:latin typeface="Calibri"/>
                <a:cs typeface="Calibri"/>
              </a:rPr>
              <a:t>detect </a:t>
            </a:r>
            <a:r>
              <a:rPr sz="2000" dirty="0">
                <a:latin typeface="Calibri"/>
                <a:cs typeface="Calibri"/>
              </a:rPr>
              <a:t>visible </a:t>
            </a:r>
            <a:r>
              <a:rPr sz="2000" spc="-5" dirty="0">
                <a:latin typeface="Calibri"/>
                <a:cs typeface="Calibri"/>
              </a:rPr>
              <a:t>light, light bulbs, and </a:t>
            </a:r>
            <a:r>
              <a:rPr sz="2000" spc="-20" dirty="0">
                <a:latin typeface="Calibri"/>
                <a:cs typeface="Calibri"/>
              </a:rPr>
              <a:t>stars </a:t>
            </a:r>
            <a:r>
              <a:rPr sz="2000" dirty="0">
                <a:latin typeface="Calibri"/>
                <a:cs typeface="Calibri"/>
              </a:rPr>
              <a:t>all </a:t>
            </a:r>
            <a:r>
              <a:rPr sz="2000" spc="-5" dirty="0">
                <a:latin typeface="Calibri"/>
                <a:cs typeface="Calibri"/>
              </a:rPr>
              <a:t>emit </a:t>
            </a:r>
            <a:r>
              <a:rPr sz="2000" dirty="0">
                <a:latin typeface="Calibri"/>
                <a:cs typeface="Calibri"/>
              </a:rPr>
              <a:t>visible  </a:t>
            </a:r>
            <a:r>
              <a:rPr sz="2000" spc="-5" dirty="0">
                <a:latin typeface="Calibri"/>
                <a:cs typeface="Calibri"/>
              </a:rPr>
              <a:t>light. </a:t>
            </a:r>
            <a:r>
              <a:rPr sz="2000" spc="-10" dirty="0">
                <a:latin typeface="Calibri"/>
                <a:cs typeface="Calibri"/>
              </a:rPr>
              <a:t>Ultraviolet: Ultraviolet radiation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emitted </a:t>
            </a:r>
            <a:r>
              <a:rPr sz="2000" spc="-15" dirty="0">
                <a:latin typeface="Calibri"/>
                <a:cs typeface="Calibri"/>
              </a:rPr>
              <a:t>by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Sun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is the  reason skin tans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burns. </a:t>
            </a:r>
            <a:r>
              <a:rPr sz="2000" dirty="0">
                <a:latin typeface="Calibri"/>
                <a:cs typeface="Calibri"/>
              </a:rPr>
              <a:t>"Hot" </a:t>
            </a:r>
            <a:r>
              <a:rPr sz="2000" spc="-5" dirty="0">
                <a:latin typeface="Calibri"/>
                <a:cs typeface="Calibri"/>
              </a:rPr>
              <a:t>objects in space </a:t>
            </a:r>
            <a:r>
              <a:rPr sz="2000" dirty="0">
                <a:latin typeface="Calibri"/>
                <a:cs typeface="Calibri"/>
              </a:rPr>
              <a:t>emit UV </a:t>
            </a:r>
            <a:r>
              <a:rPr sz="2000" spc="-10" dirty="0">
                <a:latin typeface="Calibri"/>
                <a:cs typeface="Calibri"/>
              </a:rPr>
              <a:t>radiation </a:t>
            </a:r>
            <a:r>
              <a:rPr sz="2000" spc="-5" dirty="0">
                <a:latin typeface="Calibri"/>
                <a:cs typeface="Calibri"/>
              </a:rPr>
              <a:t>as  well.is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longest </a:t>
            </a:r>
            <a:r>
              <a:rPr sz="2000" spc="-15" dirty="0">
                <a:latin typeface="Calibri"/>
                <a:cs typeface="Calibri"/>
              </a:rPr>
              <a:t>wavelength </a:t>
            </a:r>
            <a:r>
              <a:rPr sz="2000" spc="-10" dirty="0">
                <a:latin typeface="Calibri"/>
                <a:cs typeface="Calibri"/>
              </a:rPr>
              <a:t>radiation </a:t>
            </a:r>
            <a:r>
              <a:rPr sz="2000" dirty="0">
                <a:latin typeface="Calibri"/>
                <a:cs typeface="Calibri"/>
              </a:rPr>
              <a:t>whose </a:t>
            </a:r>
            <a:r>
              <a:rPr sz="2000" spc="-10" dirty="0">
                <a:latin typeface="Calibri"/>
                <a:cs typeface="Calibri"/>
              </a:rPr>
              <a:t>photons are </a:t>
            </a:r>
            <a:r>
              <a:rPr sz="2000" spc="-5" dirty="0">
                <a:latin typeface="Calibri"/>
                <a:cs typeface="Calibri"/>
              </a:rPr>
              <a:t>energetic  enough </a:t>
            </a:r>
            <a:r>
              <a:rPr sz="2000" spc="-15" dirty="0">
                <a:latin typeface="Calibri"/>
                <a:cs typeface="Calibri"/>
              </a:rPr>
              <a:t>to ionize </a:t>
            </a:r>
            <a:r>
              <a:rPr sz="2000" spc="-10" dirty="0">
                <a:latin typeface="Calibri"/>
                <a:cs typeface="Calibri"/>
              </a:rPr>
              <a:t>atoms, separating </a:t>
            </a:r>
            <a:r>
              <a:rPr sz="2000" spc="-5" dirty="0">
                <a:latin typeface="Calibri"/>
                <a:cs typeface="Calibri"/>
              </a:rPr>
              <a:t>electrons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them, and thus causing  </a:t>
            </a:r>
            <a:r>
              <a:rPr sz="2000" spc="-5" dirty="0">
                <a:latin typeface="Calibri"/>
                <a:cs typeface="Calibri"/>
              </a:rPr>
              <a:t>chemical reactions. Short </a:t>
            </a:r>
            <a:r>
              <a:rPr sz="2000" spc="-15" dirty="0">
                <a:latin typeface="Calibri"/>
                <a:cs typeface="Calibri"/>
              </a:rPr>
              <a:t>wavelength </a:t>
            </a:r>
            <a:r>
              <a:rPr sz="2000" spc="-5" dirty="0">
                <a:latin typeface="Calibri"/>
                <a:cs typeface="Calibri"/>
              </a:rPr>
              <a:t>UV </a:t>
            </a:r>
            <a:r>
              <a:rPr sz="2000" dirty="0">
                <a:latin typeface="Calibri"/>
                <a:cs typeface="Calibri"/>
              </a:rPr>
              <a:t>and the </a:t>
            </a:r>
            <a:r>
              <a:rPr sz="2000" spc="-10" dirty="0">
                <a:latin typeface="Calibri"/>
                <a:cs typeface="Calibri"/>
              </a:rPr>
              <a:t>shorter </a:t>
            </a:r>
            <a:r>
              <a:rPr sz="2000" spc="-15" dirty="0">
                <a:latin typeface="Calibri"/>
                <a:cs typeface="Calibri"/>
              </a:rPr>
              <a:t>wavelength  </a:t>
            </a:r>
            <a:r>
              <a:rPr sz="2000" spc="-5" dirty="0">
                <a:latin typeface="Calibri"/>
                <a:cs typeface="Calibri"/>
              </a:rPr>
              <a:t>radiation </a:t>
            </a:r>
            <a:r>
              <a:rPr sz="2000" spc="-10" dirty="0">
                <a:latin typeface="Calibri"/>
                <a:cs typeface="Calibri"/>
              </a:rPr>
              <a:t>above </a:t>
            </a:r>
            <a:r>
              <a:rPr sz="2000" spc="-5" dirty="0">
                <a:latin typeface="Calibri"/>
                <a:cs typeface="Calibri"/>
              </a:rPr>
              <a:t>it </a:t>
            </a:r>
            <a:r>
              <a:rPr sz="2000" spc="-15" dirty="0">
                <a:latin typeface="Calibri"/>
                <a:cs typeface="Calibri"/>
              </a:rPr>
              <a:t>(X-rays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gamma </a:t>
            </a:r>
            <a:r>
              <a:rPr sz="2000" spc="-20" dirty="0">
                <a:latin typeface="Calibri"/>
                <a:cs typeface="Calibri"/>
              </a:rPr>
              <a:t>rays)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called </a:t>
            </a:r>
            <a:r>
              <a:rPr sz="2000" dirty="0">
                <a:latin typeface="Calibri"/>
                <a:cs typeface="Calibri"/>
              </a:rPr>
              <a:t>ionizing </a:t>
            </a:r>
            <a:r>
              <a:rPr sz="2000" spc="-10" dirty="0">
                <a:latin typeface="Calibri"/>
                <a:cs typeface="Calibri"/>
              </a:rPr>
              <a:t>radiation, 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exposure to </a:t>
            </a:r>
            <a:r>
              <a:rPr sz="2000" dirty="0">
                <a:latin typeface="Calibri"/>
                <a:cs typeface="Calibri"/>
              </a:rPr>
              <a:t>them </a:t>
            </a:r>
            <a:r>
              <a:rPr sz="2000" spc="-5" dirty="0">
                <a:latin typeface="Calibri"/>
                <a:cs typeface="Calibri"/>
              </a:rPr>
              <a:t>can damage living </a:t>
            </a:r>
            <a:r>
              <a:rPr sz="2000" dirty="0">
                <a:latin typeface="Calibri"/>
                <a:cs typeface="Calibri"/>
              </a:rPr>
              <a:t>tissue, making them a </a:t>
            </a:r>
            <a:r>
              <a:rPr sz="2000" spc="-5" dirty="0">
                <a:latin typeface="Calibri"/>
                <a:cs typeface="Calibri"/>
              </a:rPr>
              <a:t>health  </a:t>
            </a:r>
            <a:r>
              <a:rPr sz="2000" spc="-10" dirty="0">
                <a:latin typeface="Calibri"/>
                <a:cs typeface="Calibri"/>
              </a:rPr>
              <a:t>hazard. </a:t>
            </a:r>
            <a:r>
              <a:rPr sz="2000" spc="-5" dirty="0">
                <a:latin typeface="Calibri"/>
                <a:cs typeface="Calibri"/>
              </a:rPr>
              <a:t>UV </a:t>
            </a:r>
            <a:r>
              <a:rPr sz="2000" spc="-10" dirty="0">
                <a:latin typeface="Calibri"/>
                <a:cs typeface="Calibri"/>
              </a:rPr>
              <a:t>can </a:t>
            </a:r>
            <a:r>
              <a:rPr sz="2000" spc="-5" dirty="0">
                <a:latin typeface="Calibri"/>
                <a:cs typeface="Calibri"/>
              </a:rPr>
              <a:t>also cause </a:t>
            </a:r>
            <a:r>
              <a:rPr sz="2000" spc="-10" dirty="0">
                <a:latin typeface="Calibri"/>
                <a:cs typeface="Calibri"/>
              </a:rPr>
              <a:t>many substances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glow with </a:t>
            </a:r>
            <a:r>
              <a:rPr sz="2000" dirty="0">
                <a:latin typeface="Calibri"/>
                <a:cs typeface="Calibri"/>
              </a:rPr>
              <a:t>visible </a:t>
            </a:r>
            <a:r>
              <a:rPr sz="2000" spc="-5" dirty="0">
                <a:latin typeface="Calibri"/>
                <a:cs typeface="Calibri"/>
              </a:rPr>
              <a:t>light; this  is called fluorescence. </a:t>
            </a:r>
            <a:r>
              <a:rPr sz="2000" spc="-25" dirty="0">
                <a:latin typeface="Calibri"/>
                <a:cs typeface="Calibri"/>
              </a:rPr>
              <a:t>At </a:t>
            </a:r>
            <a:r>
              <a:rPr sz="2000" spc="-10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middle </a:t>
            </a:r>
            <a:r>
              <a:rPr sz="2000" spc="-15" dirty="0">
                <a:latin typeface="Calibri"/>
                <a:cs typeface="Calibri"/>
              </a:rPr>
              <a:t>range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55" dirty="0">
                <a:latin typeface="Calibri"/>
                <a:cs typeface="Calibri"/>
              </a:rPr>
              <a:t>UV, </a:t>
            </a:r>
            <a:r>
              <a:rPr sz="2000" spc="-5" dirty="0">
                <a:latin typeface="Calibri"/>
                <a:cs typeface="Calibri"/>
              </a:rPr>
              <a:t>UV </a:t>
            </a:r>
            <a:r>
              <a:rPr sz="2000" spc="-30" dirty="0">
                <a:latin typeface="Calibri"/>
                <a:cs typeface="Calibri"/>
              </a:rPr>
              <a:t>rays </a:t>
            </a:r>
            <a:r>
              <a:rPr sz="2000" spc="-5" dirty="0">
                <a:latin typeface="Calibri"/>
                <a:cs typeface="Calibri"/>
              </a:rPr>
              <a:t>cannot </a:t>
            </a:r>
            <a:r>
              <a:rPr sz="2000" spc="-15" dirty="0">
                <a:latin typeface="Calibri"/>
                <a:cs typeface="Calibri"/>
              </a:rPr>
              <a:t>ionize  </a:t>
            </a:r>
            <a:r>
              <a:rPr sz="2000" dirty="0">
                <a:latin typeface="Calibri"/>
                <a:cs typeface="Calibri"/>
              </a:rPr>
              <a:t>but </a:t>
            </a:r>
            <a:r>
              <a:rPr sz="2000" spc="-5" dirty="0">
                <a:latin typeface="Calibri"/>
                <a:cs typeface="Calibri"/>
              </a:rPr>
              <a:t>can break chemical bonds, making </a:t>
            </a:r>
            <a:r>
              <a:rPr sz="2000" dirty="0">
                <a:latin typeface="Calibri"/>
                <a:cs typeface="Calibri"/>
              </a:rPr>
              <a:t>molecules </a:t>
            </a:r>
            <a:r>
              <a:rPr sz="2000" spc="-5" dirty="0">
                <a:latin typeface="Calibri"/>
                <a:cs typeface="Calibri"/>
              </a:rPr>
              <a:t>unusually </a:t>
            </a:r>
            <a:r>
              <a:rPr sz="2000" spc="-10" dirty="0">
                <a:latin typeface="Calibri"/>
                <a:cs typeface="Calibri"/>
              </a:rPr>
              <a:t>reactive.  </a:t>
            </a:r>
            <a:r>
              <a:rPr sz="2000" spc="-5" dirty="0">
                <a:latin typeface="Calibri"/>
                <a:cs typeface="Calibri"/>
              </a:rPr>
              <a:t>Sunburn, </a:t>
            </a:r>
            <a:r>
              <a:rPr sz="2000" spc="-20" dirty="0">
                <a:latin typeface="Calibri"/>
                <a:cs typeface="Calibri"/>
              </a:rPr>
              <a:t>for </a:t>
            </a:r>
            <a:r>
              <a:rPr sz="2000" spc="-10" dirty="0">
                <a:latin typeface="Calibri"/>
                <a:cs typeface="Calibri"/>
              </a:rPr>
              <a:t>example,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caused </a:t>
            </a:r>
            <a:r>
              <a:rPr sz="2000" spc="-5" dirty="0">
                <a:latin typeface="Calibri"/>
                <a:cs typeface="Calibri"/>
              </a:rPr>
              <a:t>by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disruptive </a:t>
            </a:r>
            <a:r>
              <a:rPr sz="2000" spc="-10" dirty="0">
                <a:latin typeface="Calibri"/>
                <a:cs typeface="Calibri"/>
              </a:rPr>
              <a:t>effects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middle </a:t>
            </a:r>
            <a:r>
              <a:rPr sz="2000" spc="-15" dirty="0">
                <a:latin typeface="Calibri"/>
                <a:cs typeface="Calibri"/>
              </a:rPr>
              <a:t>range  </a:t>
            </a:r>
            <a:r>
              <a:rPr sz="2000" dirty="0">
                <a:latin typeface="Calibri"/>
                <a:cs typeface="Calibri"/>
              </a:rPr>
              <a:t>UV </a:t>
            </a:r>
            <a:r>
              <a:rPr sz="2000" spc="-10" dirty="0">
                <a:latin typeface="Calibri"/>
                <a:cs typeface="Calibri"/>
              </a:rPr>
              <a:t>radiation </a:t>
            </a:r>
            <a:r>
              <a:rPr sz="2000" spc="-5" dirty="0">
                <a:latin typeface="Calibri"/>
                <a:cs typeface="Calibri"/>
              </a:rPr>
              <a:t>on skin cells, which is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main </a:t>
            </a:r>
            <a:r>
              <a:rPr sz="2000" dirty="0">
                <a:latin typeface="Calibri"/>
                <a:cs typeface="Calibri"/>
              </a:rPr>
              <a:t>cause of </a:t>
            </a:r>
            <a:r>
              <a:rPr sz="2000" spc="-5" dirty="0">
                <a:latin typeface="Calibri"/>
                <a:cs typeface="Calibri"/>
              </a:rPr>
              <a:t>skin </a:t>
            </a:r>
            <a:r>
              <a:rPr sz="2000" spc="-35" dirty="0">
                <a:latin typeface="Calibri"/>
                <a:cs typeface="Calibri"/>
              </a:rPr>
              <a:t>cancer. </a:t>
            </a:r>
            <a:r>
              <a:rPr sz="2000" dirty="0">
                <a:latin typeface="Calibri"/>
                <a:cs typeface="Calibri"/>
              </a:rPr>
              <a:t>UV </a:t>
            </a:r>
            <a:r>
              <a:rPr sz="2000" spc="-30" dirty="0">
                <a:latin typeface="Calibri"/>
                <a:cs typeface="Calibri"/>
              </a:rPr>
              <a:t>rays 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dirty="0">
                <a:latin typeface="Calibri"/>
                <a:cs typeface="Calibri"/>
              </a:rPr>
              <a:t>the middle </a:t>
            </a:r>
            <a:r>
              <a:rPr sz="2000" spc="-15" dirty="0">
                <a:latin typeface="Calibri"/>
                <a:cs typeface="Calibri"/>
              </a:rPr>
              <a:t>range </a:t>
            </a:r>
            <a:r>
              <a:rPr sz="2000" spc="-5" dirty="0">
                <a:latin typeface="Calibri"/>
                <a:cs typeface="Calibri"/>
              </a:rPr>
              <a:t>can </a:t>
            </a:r>
            <a:r>
              <a:rPr sz="2000" spc="-10" dirty="0">
                <a:latin typeface="Calibri"/>
                <a:cs typeface="Calibri"/>
              </a:rPr>
              <a:t>irreparably </a:t>
            </a:r>
            <a:r>
              <a:rPr sz="2000" spc="-5" dirty="0">
                <a:latin typeface="Calibri"/>
                <a:cs typeface="Calibri"/>
              </a:rPr>
              <a:t>damage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complex </a:t>
            </a:r>
            <a:r>
              <a:rPr sz="2000" spc="-5" dirty="0">
                <a:latin typeface="Calibri"/>
                <a:cs typeface="Calibri"/>
              </a:rPr>
              <a:t>DNA </a:t>
            </a:r>
            <a:r>
              <a:rPr sz="2000" dirty="0">
                <a:latin typeface="Calibri"/>
                <a:cs typeface="Calibri"/>
              </a:rPr>
              <a:t>molecules </a:t>
            </a:r>
            <a:r>
              <a:rPr sz="2000" spc="5" dirty="0">
                <a:latin typeface="Calibri"/>
                <a:cs typeface="Calibri"/>
              </a:rPr>
              <a:t>in 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cells producing thymine </a:t>
            </a:r>
            <a:r>
              <a:rPr sz="2000" spc="-10" dirty="0">
                <a:latin typeface="Calibri"/>
                <a:cs typeface="Calibri"/>
              </a:rPr>
              <a:t>dimers </a:t>
            </a:r>
            <a:r>
              <a:rPr sz="2000" spc="-5" dirty="0">
                <a:latin typeface="Calibri"/>
                <a:cs typeface="Calibri"/>
              </a:rPr>
              <a:t>making it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very potent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mutagen.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724" y="214884"/>
            <a:ext cx="6790944" cy="1426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104387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475990" marR="1045844" indent="-2425065">
              <a:lnSpc>
                <a:spcPct val="100000"/>
              </a:lnSpc>
              <a:spcBef>
                <a:spcPts val="459"/>
              </a:spcBef>
            </a:pPr>
            <a:r>
              <a:rPr lang="en-US" spc="-10" dirty="0" smtClean="0"/>
              <a:t>Lecture one (Nature and propagation  of light)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330200" y="1555445"/>
            <a:ext cx="8281034" cy="49885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6350" indent="-342900" algn="just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20" dirty="0">
                <a:latin typeface="Calibri"/>
                <a:cs typeface="Calibri"/>
              </a:rPr>
              <a:t>X-ray: </a:t>
            </a:r>
            <a:r>
              <a:rPr sz="2200" spc="-5" dirty="0">
                <a:latin typeface="Calibri"/>
                <a:cs typeface="Calibri"/>
              </a:rPr>
              <a:t>After </a:t>
            </a:r>
            <a:r>
              <a:rPr sz="2200" spc="-10" dirty="0">
                <a:latin typeface="Calibri"/>
                <a:cs typeface="Calibri"/>
              </a:rPr>
              <a:t>UV come </a:t>
            </a:r>
            <a:r>
              <a:rPr sz="2200" spc="-20" dirty="0">
                <a:latin typeface="Calibri"/>
                <a:cs typeface="Calibri"/>
              </a:rPr>
              <a:t>X-rays, </a:t>
            </a:r>
            <a:r>
              <a:rPr sz="2200" spc="-5" dirty="0">
                <a:latin typeface="Calibri"/>
                <a:cs typeface="Calibri"/>
              </a:rPr>
              <a:t>which, </a:t>
            </a:r>
            <a:r>
              <a:rPr sz="2200" spc="-25" dirty="0">
                <a:latin typeface="Calibri"/>
                <a:cs typeface="Calibri"/>
              </a:rPr>
              <a:t>like </a:t>
            </a:r>
            <a:r>
              <a:rPr sz="2200" spc="-5" dirty="0">
                <a:latin typeface="Calibri"/>
                <a:cs typeface="Calibri"/>
              </a:rPr>
              <a:t>the upper </a:t>
            </a:r>
            <a:r>
              <a:rPr sz="2200" spc="-15" dirty="0">
                <a:latin typeface="Calibri"/>
                <a:cs typeface="Calibri"/>
              </a:rPr>
              <a:t>ranges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dirty="0">
                <a:latin typeface="Calibri"/>
                <a:cs typeface="Calibri"/>
              </a:rPr>
              <a:t>UV </a:t>
            </a:r>
            <a:r>
              <a:rPr sz="2200" spc="-10" dirty="0">
                <a:latin typeface="Calibri"/>
                <a:cs typeface="Calibri"/>
              </a:rPr>
              <a:t>are  </a:t>
            </a:r>
            <a:r>
              <a:rPr sz="2200" spc="-5" dirty="0">
                <a:latin typeface="Calibri"/>
                <a:cs typeface="Calibri"/>
              </a:rPr>
              <a:t>also ionizing. </a:t>
            </a:r>
            <a:r>
              <a:rPr sz="2200" spc="-35" dirty="0">
                <a:latin typeface="Calibri"/>
                <a:cs typeface="Calibri"/>
              </a:rPr>
              <a:t>However, </a:t>
            </a:r>
            <a:r>
              <a:rPr sz="2200" spc="-10" dirty="0">
                <a:latin typeface="Calibri"/>
                <a:cs typeface="Calibri"/>
              </a:rPr>
              <a:t>due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their higher energies, </a:t>
            </a:r>
            <a:r>
              <a:rPr sz="2200" spc="-25" dirty="0">
                <a:latin typeface="Calibri"/>
                <a:cs typeface="Calibri"/>
              </a:rPr>
              <a:t>X-rays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also  </a:t>
            </a:r>
            <a:r>
              <a:rPr sz="2200" spc="-20" dirty="0">
                <a:latin typeface="Calibri"/>
                <a:cs typeface="Calibri"/>
              </a:rPr>
              <a:t>interact </a:t>
            </a:r>
            <a:r>
              <a:rPr sz="2200" spc="-5" dirty="0">
                <a:latin typeface="Calibri"/>
                <a:cs typeface="Calibri"/>
              </a:rPr>
              <a:t>with </a:t>
            </a:r>
            <a:r>
              <a:rPr sz="2200" spc="-20" dirty="0">
                <a:latin typeface="Calibri"/>
                <a:cs typeface="Calibri"/>
              </a:rPr>
              <a:t>matter </a:t>
            </a:r>
            <a:r>
              <a:rPr sz="2200" spc="-10" dirty="0">
                <a:latin typeface="Calibri"/>
                <a:cs typeface="Calibri"/>
              </a:rPr>
              <a:t>by </a:t>
            </a:r>
            <a:r>
              <a:rPr sz="2200" spc="-5" dirty="0">
                <a:latin typeface="Calibri"/>
                <a:cs typeface="Calibri"/>
              </a:rPr>
              <a:t>means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5" dirty="0">
                <a:latin typeface="Calibri"/>
                <a:cs typeface="Calibri"/>
              </a:rPr>
              <a:t>the Compton </a:t>
            </a:r>
            <a:r>
              <a:rPr sz="2200" spc="-20" dirty="0">
                <a:latin typeface="Calibri"/>
                <a:cs typeface="Calibri"/>
              </a:rPr>
              <a:t>effect. </a:t>
            </a:r>
            <a:r>
              <a:rPr sz="2200" spc="-10" dirty="0">
                <a:latin typeface="Calibri"/>
                <a:cs typeface="Calibri"/>
              </a:rPr>
              <a:t>Hard </a:t>
            </a:r>
            <a:r>
              <a:rPr sz="2200" spc="-25" dirty="0">
                <a:latin typeface="Calibri"/>
                <a:cs typeface="Calibri"/>
              </a:rPr>
              <a:t>X-rays  </a:t>
            </a:r>
            <a:r>
              <a:rPr sz="2200" spc="-20" dirty="0">
                <a:latin typeface="Calibri"/>
                <a:cs typeface="Calibri"/>
              </a:rPr>
              <a:t>have </a:t>
            </a:r>
            <a:r>
              <a:rPr sz="2200" spc="-10" dirty="0">
                <a:latin typeface="Calibri"/>
                <a:cs typeface="Calibri"/>
              </a:rPr>
              <a:t>shorter </a:t>
            </a:r>
            <a:r>
              <a:rPr sz="2200" spc="-15" dirty="0">
                <a:latin typeface="Calibri"/>
                <a:cs typeface="Calibri"/>
              </a:rPr>
              <a:t>wavelengths </a:t>
            </a:r>
            <a:r>
              <a:rPr sz="2200" spc="-5" dirty="0">
                <a:latin typeface="Calibri"/>
                <a:cs typeface="Calibri"/>
              </a:rPr>
              <a:t>than soft </a:t>
            </a:r>
            <a:r>
              <a:rPr sz="2200" spc="-25" dirty="0">
                <a:latin typeface="Calibri"/>
                <a:cs typeface="Calibri"/>
              </a:rPr>
              <a:t>X-rays </a:t>
            </a:r>
            <a:r>
              <a:rPr sz="2200" spc="-5" dirty="0">
                <a:latin typeface="Calibri"/>
                <a:cs typeface="Calibri"/>
              </a:rPr>
              <a:t>and as they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pass  </a:t>
            </a:r>
            <a:r>
              <a:rPr sz="2200" spc="-10" dirty="0">
                <a:latin typeface="Calibri"/>
                <a:cs typeface="Calibri"/>
              </a:rPr>
              <a:t>through </a:t>
            </a:r>
            <a:r>
              <a:rPr sz="2200" spc="-15" dirty="0">
                <a:latin typeface="Calibri"/>
                <a:cs typeface="Calibri"/>
              </a:rPr>
              <a:t>many </a:t>
            </a:r>
            <a:r>
              <a:rPr sz="2200" spc="-10" dirty="0">
                <a:latin typeface="Calibri"/>
                <a:cs typeface="Calibri"/>
              </a:rPr>
              <a:t>substances </a:t>
            </a:r>
            <a:r>
              <a:rPr sz="2200" spc="-5" dirty="0">
                <a:latin typeface="Calibri"/>
                <a:cs typeface="Calibri"/>
              </a:rPr>
              <a:t>with </a:t>
            </a:r>
            <a:r>
              <a:rPr sz="2200" spc="-10" dirty="0">
                <a:latin typeface="Calibri"/>
                <a:cs typeface="Calibri"/>
              </a:rPr>
              <a:t>little </a:t>
            </a:r>
            <a:r>
              <a:rPr sz="2200" spc="-5" dirty="0">
                <a:latin typeface="Calibri"/>
                <a:cs typeface="Calibri"/>
              </a:rPr>
              <a:t>absorption, </a:t>
            </a:r>
            <a:r>
              <a:rPr sz="2200" spc="-10" dirty="0">
                <a:latin typeface="Calibri"/>
                <a:cs typeface="Calibri"/>
              </a:rPr>
              <a:t>they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be used </a:t>
            </a:r>
            <a:r>
              <a:rPr sz="2200" spc="-35" dirty="0">
                <a:latin typeface="Calibri"/>
                <a:cs typeface="Calibri"/>
              </a:rPr>
              <a:t>to  </a:t>
            </a:r>
            <a:r>
              <a:rPr sz="2200" dirty="0">
                <a:latin typeface="Calibri"/>
                <a:cs typeface="Calibri"/>
              </a:rPr>
              <a:t>'see </a:t>
            </a:r>
            <a:r>
              <a:rPr sz="2200" spc="-10" dirty="0">
                <a:latin typeface="Calibri"/>
                <a:cs typeface="Calibri"/>
              </a:rPr>
              <a:t>through' </a:t>
            </a:r>
            <a:r>
              <a:rPr sz="2200" spc="-5" dirty="0">
                <a:latin typeface="Calibri"/>
                <a:cs typeface="Calibri"/>
              </a:rPr>
              <a:t>objects with 'thicknesses' less than </a:t>
            </a:r>
            <a:r>
              <a:rPr sz="2200" spc="-10" dirty="0">
                <a:latin typeface="Calibri"/>
                <a:cs typeface="Calibri"/>
              </a:rPr>
              <a:t>that equivalent </a:t>
            </a:r>
            <a:r>
              <a:rPr sz="2200" spc="-15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a  </a:t>
            </a:r>
            <a:r>
              <a:rPr sz="2200" spc="-25" dirty="0">
                <a:latin typeface="Calibri"/>
                <a:cs typeface="Calibri"/>
              </a:rPr>
              <a:t>few </a:t>
            </a:r>
            <a:r>
              <a:rPr sz="2200" spc="-15" dirty="0">
                <a:latin typeface="Calibri"/>
                <a:cs typeface="Calibri"/>
              </a:rPr>
              <a:t>meters </a:t>
            </a:r>
            <a:r>
              <a:rPr sz="2200" spc="5" dirty="0">
                <a:latin typeface="Calibri"/>
                <a:cs typeface="Calibri"/>
              </a:rPr>
              <a:t>of </a:t>
            </a:r>
            <a:r>
              <a:rPr sz="2200" spc="-50" dirty="0">
                <a:latin typeface="Calibri"/>
                <a:cs typeface="Calibri"/>
              </a:rPr>
              <a:t>water. </a:t>
            </a:r>
            <a:r>
              <a:rPr sz="2200" spc="-5" dirty="0">
                <a:latin typeface="Calibri"/>
                <a:cs typeface="Calibri"/>
              </a:rPr>
              <a:t>One </a:t>
            </a:r>
            <a:r>
              <a:rPr sz="2200" spc="-10" dirty="0">
                <a:latin typeface="Calibri"/>
                <a:cs typeface="Calibri"/>
              </a:rPr>
              <a:t>notable use </a:t>
            </a:r>
            <a:r>
              <a:rPr sz="2200" dirty="0">
                <a:latin typeface="Calibri"/>
                <a:cs typeface="Calibri"/>
              </a:rPr>
              <a:t>is </a:t>
            </a:r>
            <a:r>
              <a:rPr sz="2200" spc="-10" dirty="0">
                <a:latin typeface="Calibri"/>
                <a:cs typeface="Calibri"/>
              </a:rPr>
              <a:t>diagnostic </a:t>
            </a:r>
            <a:r>
              <a:rPr sz="2200" spc="-20" dirty="0">
                <a:latin typeface="Calibri"/>
                <a:cs typeface="Calibri"/>
              </a:rPr>
              <a:t>X-ray </a:t>
            </a:r>
            <a:r>
              <a:rPr sz="2200" spc="-5" dirty="0">
                <a:latin typeface="Calibri"/>
                <a:cs typeface="Calibri"/>
              </a:rPr>
              <a:t>imaging in  medicine </a:t>
            </a:r>
            <a:r>
              <a:rPr sz="2200" spc="-10" dirty="0">
                <a:latin typeface="Calibri"/>
                <a:cs typeface="Calibri"/>
              </a:rPr>
              <a:t>(a process </a:t>
            </a:r>
            <a:r>
              <a:rPr sz="2200" spc="-5" dirty="0">
                <a:latin typeface="Calibri"/>
                <a:cs typeface="Calibri"/>
              </a:rPr>
              <a:t>known as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radiography).</a:t>
            </a:r>
            <a:endParaRPr sz="22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libri"/>
                <a:cs typeface="Calibri"/>
              </a:rPr>
              <a:t>Gamma </a:t>
            </a:r>
            <a:r>
              <a:rPr sz="2200" spc="-25" dirty="0">
                <a:latin typeface="Calibri"/>
                <a:cs typeface="Calibri"/>
              </a:rPr>
              <a:t>ray: </a:t>
            </a:r>
            <a:r>
              <a:rPr sz="2200" spc="-15" dirty="0">
                <a:latin typeface="Calibri"/>
                <a:cs typeface="Calibri"/>
              </a:rPr>
              <a:t>Doctors </a:t>
            </a:r>
            <a:r>
              <a:rPr sz="2200" spc="-10" dirty="0">
                <a:latin typeface="Calibri"/>
                <a:cs typeface="Calibri"/>
              </a:rPr>
              <a:t>use </a:t>
            </a:r>
            <a:r>
              <a:rPr sz="2200" spc="-15" dirty="0">
                <a:latin typeface="Calibri"/>
                <a:cs typeface="Calibri"/>
              </a:rPr>
              <a:t>gamma-ray </a:t>
            </a:r>
            <a:r>
              <a:rPr sz="2200" spc="-5" dirty="0">
                <a:latin typeface="Calibri"/>
                <a:cs typeface="Calibri"/>
              </a:rPr>
              <a:t>imaging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dirty="0">
                <a:latin typeface="Calibri"/>
                <a:cs typeface="Calibri"/>
              </a:rPr>
              <a:t>see </a:t>
            </a:r>
            <a:r>
              <a:rPr sz="2200" spc="-5" dirty="0">
                <a:latin typeface="Calibri"/>
                <a:cs typeface="Calibri"/>
              </a:rPr>
              <a:t>inside </a:t>
            </a:r>
            <a:r>
              <a:rPr sz="2200" spc="-10" dirty="0">
                <a:latin typeface="Calibri"/>
                <a:cs typeface="Calibri"/>
              </a:rPr>
              <a:t>your </a:t>
            </a:r>
            <a:r>
              <a:rPr sz="2200" spc="-35" dirty="0">
                <a:latin typeface="Calibri"/>
                <a:cs typeface="Calibri"/>
              </a:rPr>
              <a:t>body. 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biggest </a:t>
            </a:r>
            <a:r>
              <a:rPr sz="2200" spc="-15" dirty="0">
                <a:latin typeface="Calibri"/>
                <a:cs typeface="Calibri"/>
              </a:rPr>
              <a:t>gamma-ray </a:t>
            </a:r>
            <a:r>
              <a:rPr sz="2200" spc="-20" dirty="0">
                <a:latin typeface="Calibri"/>
                <a:cs typeface="Calibri"/>
              </a:rPr>
              <a:t>generator </a:t>
            </a:r>
            <a:r>
              <a:rPr sz="2200" spc="-5" dirty="0">
                <a:latin typeface="Calibri"/>
                <a:cs typeface="Calibri"/>
              </a:rPr>
              <a:t>of all is the </a:t>
            </a:r>
            <a:r>
              <a:rPr sz="2200" spc="-15" dirty="0">
                <a:latin typeface="Calibri"/>
                <a:cs typeface="Calibri"/>
              </a:rPr>
              <a:t>Universe. </a:t>
            </a:r>
            <a:r>
              <a:rPr sz="2200" spc="-5" dirty="0">
                <a:latin typeface="Calibri"/>
                <a:cs typeface="Calibri"/>
              </a:rPr>
              <a:t>Gamma </a:t>
            </a:r>
            <a:r>
              <a:rPr sz="2200" spc="-25" dirty="0">
                <a:latin typeface="Calibri"/>
                <a:cs typeface="Calibri"/>
              </a:rPr>
              <a:t>rays  </a:t>
            </a:r>
            <a:r>
              <a:rPr sz="2200" spc="-10" dirty="0">
                <a:latin typeface="Calibri"/>
                <a:cs typeface="Calibri"/>
              </a:rPr>
              <a:t>are used experimentally </a:t>
            </a:r>
            <a:r>
              <a:rPr sz="2200" spc="-5" dirty="0">
                <a:latin typeface="Calibri"/>
                <a:cs typeface="Calibri"/>
              </a:rPr>
              <a:t>by </a:t>
            </a:r>
            <a:r>
              <a:rPr sz="2200" spc="-15" dirty="0">
                <a:latin typeface="Calibri"/>
                <a:cs typeface="Calibri"/>
              </a:rPr>
              <a:t>physicists for </a:t>
            </a:r>
            <a:r>
              <a:rPr sz="2200" spc="-5" dirty="0">
                <a:latin typeface="Calibri"/>
                <a:cs typeface="Calibri"/>
              </a:rPr>
              <a:t>their </a:t>
            </a:r>
            <a:r>
              <a:rPr sz="2200" spc="-10" dirty="0">
                <a:latin typeface="Calibri"/>
                <a:cs typeface="Calibri"/>
              </a:rPr>
              <a:t>penetrating </a:t>
            </a:r>
            <a:r>
              <a:rPr sz="2200" spc="-5" dirty="0">
                <a:latin typeface="Calibri"/>
                <a:cs typeface="Calibri"/>
              </a:rPr>
              <a:t>ability and 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produced </a:t>
            </a:r>
            <a:r>
              <a:rPr sz="2200" spc="-10" dirty="0">
                <a:latin typeface="Calibri"/>
                <a:cs typeface="Calibri"/>
              </a:rPr>
              <a:t>by </a:t>
            </a:r>
            <a:r>
              <a:rPr sz="2200" spc="-5" dirty="0">
                <a:latin typeface="Calibri"/>
                <a:cs typeface="Calibri"/>
              </a:rPr>
              <a:t>a number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radioisotopes. They are used </a:t>
            </a:r>
            <a:r>
              <a:rPr sz="2200" spc="-20" dirty="0">
                <a:latin typeface="Calibri"/>
                <a:cs typeface="Calibri"/>
              </a:rPr>
              <a:t>for  </a:t>
            </a:r>
            <a:r>
              <a:rPr sz="2200" spc="-10" dirty="0">
                <a:latin typeface="Calibri"/>
                <a:cs typeface="Calibri"/>
              </a:rPr>
              <a:t>irradiation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5" dirty="0">
                <a:latin typeface="Calibri"/>
                <a:cs typeface="Calibri"/>
              </a:rPr>
              <a:t>foods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dirty="0">
                <a:latin typeface="Calibri"/>
                <a:cs typeface="Calibri"/>
              </a:rPr>
              <a:t>seeds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sterilization, </a:t>
            </a:r>
            <a:r>
              <a:rPr sz="2200" spc="-5" dirty="0">
                <a:latin typeface="Calibri"/>
                <a:cs typeface="Calibri"/>
              </a:rPr>
              <a:t>and in medicine </a:t>
            </a:r>
            <a:r>
              <a:rPr sz="2200" spc="-10" dirty="0">
                <a:latin typeface="Calibri"/>
                <a:cs typeface="Calibri"/>
              </a:rPr>
              <a:t>they  are </a:t>
            </a:r>
            <a:r>
              <a:rPr sz="2200" spc="-5" dirty="0">
                <a:latin typeface="Calibri"/>
                <a:cs typeface="Calibri"/>
              </a:rPr>
              <a:t>occasionally </a:t>
            </a:r>
            <a:r>
              <a:rPr sz="2200" spc="-10" dirty="0">
                <a:latin typeface="Calibri"/>
                <a:cs typeface="Calibri"/>
              </a:rPr>
              <a:t>used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0" dirty="0">
                <a:latin typeface="Calibri"/>
                <a:cs typeface="Calibri"/>
              </a:rPr>
              <a:t>radiation cancer </a:t>
            </a:r>
            <a:r>
              <a:rPr sz="2200" spc="-30" dirty="0">
                <a:latin typeface="Calibri"/>
                <a:cs typeface="Calibri"/>
              </a:rPr>
              <a:t>therapy. </a:t>
            </a:r>
            <a:r>
              <a:rPr sz="2200" spc="-10" dirty="0">
                <a:latin typeface="Calibri"/>
                <a:cs typeface="Calibri"/>
              </a:rPr>
              <a:t>More </a:t>
            </a:r>
            <a:r>
              <a:rPr sz="2200" spc="-25" dirty="0">
                <a:latin typeface="Calibri"/>
                <a:cs typeface="Calibri"/>
              </a:rPr>
              <a:t>commonly,  </a:t>
            </a:r>
            <a:r>
              <a:rPr sz="2200" spc="-10" dirty="0">
                <a:latin typeface="Calibri"/>
                <a:cs typeface="Calibri"/>
              </a:rPr>
              <a:t>gamma </a:t>
            </a:r>
            <a:r>
              <a:rPr sz="2200" spc="-30" dirty="0">
                <a:latin typeface="Calibri"/>
                <a:cs typeface="Calibri"/>
              </a:rPr>
              <a:t>rays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5" dirty="0">
                <a:latin typeface="Calibri"/>
                <a:cs typeface="Calibri"/>
              </a:rPr>
              <a:t>used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diagnostic </a:t>
            </a:r>
            <a:r>
              <a:rPr sz="2200" dirty="0">
                <a:latin typeface="Calibri"/>
                <a:cs typeface="Calibri"/>
              </a:rPr>
              <a:t>imaging </a:t>
            </a:r>
            <a:r>
              <a:rPr sz="2200" spc="-5" dirty="0">
                <a:latin typeface="Calibri"/>
                <a:cs typeface="Calibri"/>
              </a:rPr>
              <a:t>in nuclear medicine, an  </a:t>
            </a:r>
            <a:r>
              <a:rPr sz="2200" spc="-15" dirty="0">
                <a:latin typeface="Calibri"/>
                <a:cs typeface="Calibri"/>
              </a:rPr>
              <a:t>example </a:t>
            </a:r>
            <a:r>
              <a:rPr sz="2200" spc="-5" dirty="0">
                <a:latin typeface="Calibri"/>
                <a:cs typeface="Calibri"/>
              </a:rPr>
              <a:t>being </a:t>
            </a:r>
            <a:r>
              <a:rPr sz="2200" dirty="0">
                <a:latin typeface="Calibri"/>
                <a:cs typeface="Calibri"/>
              </a:rPr>
              <a:t>PET </a:t>
            </a:r>
            <a:r>
              <a:rPr sz="2200" spc="-5" dirty="0">
                <a:latin typeface="Calibri"/>
                <a:cs typeface="Calibri"/>
              </a:rPr>
              <a:t>scans.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15" dirty="0">
                <a:latin typeface="Calibri"/>
                <a:cs typeface="Calibri"/>
              </a:rPr>
              <a:t>wavelength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gamma </a:t>
            </a:r>
            <a:r>
              <a:rPr sz="2200" spc="-30" dirty="0">
                <a:latin typeface="Calibri"/>
                <a:cs typeface="Calibri"/>
              </a:rPr>
              <a:t>rays </a:t>
            </a:r>
            <a:r>
              <a:rPr sz="2200" spc="-10" dirty="0">
                <a:latin typeface="Calibri"/>
                <a:cs typeface="Calibri"/>
              </a:rPr>
              <a:t>can be  </a:t>
            </a:r>
            <a:r>
              <a:rPr sz="2200" spc="-5" dirty="0">
                <a:latin typeface="Calibri"/>
                <a:cs typeface="Calibri"/>
              </a:rPr>
              <a:t>measured with </a:t>
            </a:r>
            <a:r>
              <a:rPr sz="2200" spc="-10" dirty="0">
                <a:latin typeface="Calibri"/>
                <a:cs typeface="Calibri"/>
              </a:rPr>
              <a:t>high accuracy through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5" dirty="0">
                <a:latin typeface="Calibri"/>
                <a:cs typeface="Calibri"/>
              </a:rPr>
              <a:t>effects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5" dirty="0">
                <a:latin typeface="Calibri"/>
                <a:cs typeface="Calibri"/>
              </a:rPr>
              <a:t>Compton  </a:t>
            </a:r>
            <a:r>
              <a:rPr sz="2200" spc="-15" dirty="0">
                <a:latin typeface="Calibri"/>
                <a:cs typeface="Calibri"/>
              </a:rPr>
              <a:t>scattering. </a:t>
            </a:r>
            <a:r>
              <a:rPr sz="2200" spc="-10" dirty="0">
                <a:latin typeface="Calibri"/>
                <a:cs typeface="Calibri"/>
              </a:rPr>
              <a:t>Lecture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one(Nature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5339" y="137160"/>
            <a:ext cx="7615428" cy="1594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3396615" marR="666115" indent="-2720975">
              <a:lnSpc>
                <a:spcPts val="4320"/>
              </a:lnSpc>
              <a:spcBef>
                <a:spcPts val="95"/>
              </a:spcBef>
            </a:pPr>
            <a:r>
              <a:rPr lang="en-US" sz="3600" spc="-15" dirty="0" smtClean="0"/>
              <a:t>Lecture one (Nature and propagation  of light)</a:t>
            </a:r>
            <a:endParaRPr sz="3600" dirty="0"/>
          </a:p>
        </p:txBody>
      </p:sp>
      <p:sp>
        <p:nvSpPr>
          <p:cNvPr id="5" name="object 5"/>
          <p:cNvSpPr/>
          <p:nvPr/>
        </p:nvSpPr>
        <p:spPr>
          <a:xfrm>
            <a:off x="2151207" y="2214897"/>
            <a:ext cx="837565" cy="239395"/>
          </a:xfrm>
          <a:custGeom>
            <a:avLst/>
            <a:gdLst/>
            <a:ahLst/>
            <a:cxnLst/>
            <a:rect l="l" t="t" r="r" b="b"/>
            <a:pathLst>
              <a:path w="837564" h="239394">
                <a:moveTo>
                  <a:pt x="0" y="238889"/>
                </a:moveTo>
                <a:lnTo>
                  <a:pt x="836991" y="238889"/>
                </a:lnTo>
                <a:lnTo>
                  <a:pt x="836991" y="0"/>
                </a:lnTo>
                <a:lnTo>
                  <a:pt x="0" y="0"/>
                </a:lnTo>
                <a:lnTo>
                  <a:pt x="0" y="23888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39152" y="2204735"/>
          <a:ext cx="7844786" cy="300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7790"/>
                <a:gridCol w="489584"/>
                <a:gridCol w="337185"/>
                <a:gridCol w="487044"/>
                <a:gridCol w="1842770"/>
                <a:gridCol w="2089784"/>
                <a:gridCol w="1230629"/>
              </a:tblGrid>
              <a:tr h="243887">
                <a:tc rowSpan="2">
                  <a:txBody>
                    <a:bodyPr/>
                    <a:lstStyle/>
                    <a:p>
                      <a:pPr marL="295275">
                        <a:lnSpc>
                          <a:spcPts val="1830"/>
                        </a:lnSpc>
                      </a:pPr>
                      <a:r>
                        <a:rPr sz="1600" spc="-120" dirty="0">
                          <a:latin typeface="Times New Roman"/>
                          <a:cs typeface="Times New Roman"/>
                        </a:rPr>
                        <a:t>Region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39395">
                        <a:lnSpc>
                          <a:spcPts val="1820"/>
                        </a:lnSpc>
                      </a:pPr>
                      <a:r>
                        <a:rPr sz="1600" spc="-120" dirty="0">
                          <a:latin typeface="Times New Roman"/>
                          <a:cs typeface="Times New Roman"/>
                        </a:rPr>
                        <a:t>Wavelength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sz="1600" spc="-120" dirty="0">
                          <a:latin typeface="Times New Roman"/>
                          <a:cs typeface="Times New Roman"/>
                        </a:rPr>
                        <a:t>Wavelength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600" spc="-125" dirty="0">
                          <a:latin typeface="Times New Roman"/>
                          <a:cs typeface="Times New Roman"/>
                        </a:rPr>
                        <a:t>(m)(nm=</a:t>
                      </a:r>
                      <a:r>
                        <a:rPr sz="1600" spc="-12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650" spc="-187" baseline="30303" dirty="0">
                          <a:latin typeface="Cambria Math"/>
                          <a:cs typeface="Cambria Math"/>
                        </a:rPr>
                        <a:t>−9</a:t>
                      </a:r>
                      <a:r>
                        <a:rPr sz="1600" spc="-125" dirty="0">
                          <a:latin typeface="Cambria Math"/>
                          <a:cs typeface="Cambria Math"/>
                        </a:rPr>
                        <a:t>𝑚)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sz="1600" spc="-120" dirty="0">
                          <a:latin typeface="Times New Roman"/>
                          <a:cs typeface="Times New Roman"/>
                        </a:rPr>
                        <a:t>Frequency(Hz)(THz=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910"/>
                        </a:lnSpc>
                        <a:spcBef>
                          <a:spcPts val="40"/>
                        </a:spcBef>
                      </a:pPr>
                      <a:r>
                        <a:rPr sz="1600" spc="-12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650" spc="-179" baseline="30303" dirty="0">
                          <a:latin typeface="Cambria Math"/>
                          <a:cs typeface="Cambria Math"/>
                        </a:rPr>
                        <a:t>12 </a:t>
                      </a:r>
                      <a:r>
                        <a:rPr sz="1600" spc="-130" dirty="0">
                          <a:latin typeface="Cambria Math"/>
                          <a:cs typeface="Cambria Math"/>
                        </a:rPr>
                        <a:t>𝐻𝑧)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33070" marR="355600" indent="-66675">
                        <a:lnSpc>
                          <a:spcPts val="188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rg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[e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30" dirty="0">
                          <a:latin typeface="Times New Roman"/>
                          <a:cs typeface="Times New Roman"/>
                        </a:rPr>
                        <a:t>V]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23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95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170">
                <a:tc>
                  <a:txBody>
                    <a:bodyPr/>
                    <a:lstStyle/>
                    <a:p>
                      <a:pPr marR="265430" algn="ctr">
                        <a:lnSpc>
                          <a:spcPts val="2025"/>
                        </a:lnSpc>
                      </a:pPr>
                      <a:r>
                        <a:rPr sz="1800" spc="-145" dirty="0">
                          <a:latin typeface="Times New Roman"/>
                          <a:cs typeface="Times New Roman"/>
                        </a:rPr>
                        <a:t>Radio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105"/>
                        </a:lnSpc>
                      </a:pPr>
                      <a:r>
                        <a:rPr sz="1800" spc="-150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8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2105"/>
                        </a:lnSpc>
                      </a:pPr>
                      <a:r>
                        <a:rPr sz="1800" spc="-155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−1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5"/>
                        </a:lnSpc>
                      </a:pPr>
                      <a:r>
                        <a:rPr sz="1800" spc="-155" dirty="0">
                          <a:latin typeface="Times New Roman"/>
                          <a:cs typeface="Times New Roman"/>
                        </a:rPr>
                        <a:t>&lt;3*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9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2145"/>
                        </a:lnSpc>
                      </a:pPr>
                      <a:r>
                        <a:rPr sz="1800" spc="-155" dirty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−5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658">
                <a:tc>
                  <a:txBody>
                    <a:bodyPr/>
                    <a:lstStyle/>
                    <a:p>
                      <a:pPr marR="266065" algn="ctr">
                        <a:lnSpc>
                          <a:spcPts val="2045"/>
                        </a:lnSpc>
                      </a:pPr>
                      <a:r>
                        <a:rPr sz="1800" spc="-155" dirty="0">
                          <a:latin typeface="Times New Roman"/>
                          <a:cs typeface="Times New Roman"/>
                        </a:rPr>
                        <a:t>Microwave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43204">
                        <a:lnSpc>
                          <a:spcPts val="2130"/>
                        </a:lnSpc>
                        <a:spcBef>
                          <a:spcPts val="40"/>
                        </a:spcBef>
                      </a:pP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8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1800" spc="-9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5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−1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1800" spc="-7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−4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2125"/>
                        </a:lnSpc>
                      </a:pPr>
                      <a:r>
                        <a:rPr sz="1800" spc="-135" dirty="0">
                          <a:latin typeface="Times New Roman"/>
                          <a:cs typeface="Times New Roman"/>
                        </a:rPr>
                        <a:t>3*</a:t>
                      </a:r>
                      <a:r>
                        <a:rPr sz="1800" spc="-13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02" baseline="27777" dirty="0">
                          <a:latin typeface="Cambria Math"/>
                          <a:cs typeface="Cambria Math"/>
                        </a:rPr>
                        <a:t>9</a:t>
                      </a:r>
                      <a:r>
                        <a:rPr sz="1800" spc="-13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45" dirty="0">
                          <a:latin typeface="Times New Roman"/>
                          <a:cs typeface="Times New Roman"/>
                        </a:rPr>
                        <a:t>3*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17" baseline="27777" dirty="0">
                          <a:latin typeface="Cambria Math"/>
                          <a:cs typeface="Cambria Math"/>
                        </a:rPr>
                        <a:t>12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30"/>
                        </a:lnSpc>
                        <a:spcBef>
                          <a:spcPts val="40"/>
                        </a:spcBef>
                      </a:pP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−5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1800" spc="-8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40" dirty="0">
                          <a:latin typeface="Cambria Math"/>
                          <a:cs typeface="Cambria Math"/>
                        </a:rPr>
                        <a:t>0.01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709">
                <a:tc>
                  <a:txBody>
                    <a:bodyPr/>
                    <a:lstStyle/>
                    <a:p>
                      <a:pPr marR="266065" algn="ctr">
                        <a:lnSpc>
                          <a:spcPts val="2030"/>
                        </a:lnSpc>
                      </a:pPr>
                      <a:r>
                        <a:rPr sz="1800" spc="-125" dirty="0">
                          <a:latin typeface="Times New Roman"/>
                          <a:cs typeface="Times New Roman"/>
                        </a:rPr>
                        <a:t>Infrared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34950">
                        <a:lnSpc>
                          <a:spcPts val="2130"/>
                        </a:lnSpc>
                        <a:spcBef>
                          <a:spcPts val="25"/>
                        </a:spcBef>
                      </a:pP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5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1800" spc="-8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65" dirty="0">
                          <a:latin typeface="Cambria Math"/>
                          <a:cs typeface="Cambria Math"/>
                        </a:rPr>
                        <a:t>700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2150"/>
                        </a:lnSpc>
                      </a:pP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−4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 </a:t>
                      </a:r>
                      <a:r>
                        <a:rPr sz="1800" spc="-165" dirty="0">
                          <a:latin typeface="Cambria Math"/>
                          <a:cs typeface="Cambria Math"/>
                        </a:rPr>
                        <a:t>7 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800" spc="-25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−7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2110"/>
                        </a:lnSpc>
                      </a:pPr>
                      <a:r>
                        <a:rPr sz="1800" spc="-150" dirty="0">
                          <a:latin typeface="Times New Roman"/>
                          <a:cs typeface="Times New Roman"/>
                        </a:rPr>
                        <a:t>3*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12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 </a:t>
                      </a:r>
                      <a:r>
                        <a:rPr sz="1800" spc="-130" dirty="0">
                          <a:latin typeface="Cambria Math"/>
                          <a:cs typeface="Cambria Math"/>
                        </a:rPr>
                        <a:t>4.3 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800" spc="-3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14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30"/>
                        </a:lnSpc>
                      </a:pPr>
                      <a:r>
                        <a:rPr sz="1800" spc="-135" dirty="0">
                          <a:latin typeface="Times New Roman"/>
                          <a:cs typeface="Times New Roman"/>
                        </a:rPr>
                        <a:t>0.01-2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1193">
                <a:tc>
                  <a:txBody>
                    <a:bodyPr/>
                    <a:lstStyle/>
                    <a:p>
                      <a:pPr marR="266065" algn="ctr">
                        <a:lnSpc>
                          <a:spcPts val="2025"/>
                        </a:lnSpc>
                      </a:pPr>
                      <a:r>
                        <a:rPr sz="1800" spc="-125" dirty="0">
                          <a:latin typeface="Times New Roman"/>
                          <a:cs typeface="Times New Roman"/>
                        </a:rPr>
                        <a:t>Visible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39090">
                        <a:lnSpc>
                          <a:spcPts val="2025"/>
                        </a:lnSpc>
                      </a:pPr>
                      <a:r>
                        <a:rPr sz="1800" spc="-145" dirty="0">
                          <a:latin typeface="Times New Roman"/>
                          <a:cs typeface="Times New Roman"/>
                        </a:rPr>
                        <a:t>400-700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2085"/>
                        </a:lnSpc>
                      </a:pPr>
                      <a:r>
                        <a:rPr sz="1800" spc="-150" dirty="0">
                          <a:latin typeface="Times New Roman"/>
                          <a:cs typeface="Times New Roman"/>
                        </a:rPr>
                        <a:t>7*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−7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 </a:t>
                      </a:r>
                      <a:r>
                        <a:rPr sz="1800" spc="-165" dirty="0">
                          <a:latin typeface="Cambria Math"/>
                          <a:cs typeface="Cambria Math"/>
                        </a:rPr>
                        <a:t>4 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800" spc="-27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−7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2105"/>
                        </a:lnSpc>
                      </a:pPr>
                      <a:r>
                        <a:rPr sz="1800" spc="-140" dirty="0">
                          <a:latin typeface="Times New Roman"/>
                          <a:cs typeface="Times New Roman"/>
                        </a:rPr>
                        <a:t>4.3*</a:t>
                      </a:r>
                      <a:r>
                        <a:rPr sz="1800" spc="-14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09" baseline="27777" dirty="0">
                          <a:latin typeface="Cambria Math"/>
                          <a:cs typeface="Cambria Math"/>
                        </a:rPr>
                        <a:t>14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 </a:t>
                      </a:r>
                      <a:r>
                        <a:rPr sz="1800" spc="-130" dirty="0">
                          <a:latin typeface="Cambria Math"/>
                          <a:cs typeface="Cambria Math"/>
                        </a:rPr>
                        <a:t>7.5 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800" spc="-8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14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5"/>
                        </a:lnSpc>
                      </a:pPr>
                      <a:r>
                        <a:rPr sz="1800" spc="-140" dirty="0">
                          <a:latin typeface="Times New Roman"/>
                          <a:cs typeface="Times New Roman"/>
                        </a:rPr>
                        <a:t>2-3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179">
                <a:tc>
                  <a:txBody>
                    <a:bodyPr/>
                    <a:lstStyle/>
                    <a:p>
                      <a:pPr marR="266700" algn="ctr">
                        <a:lnSpc>
                          <a:spcPts val="2030"/>
                        </a:lnSpc>
                      </a:pPr>
                      <a:r>
                        <a:rPr sz="1800" spc="-120" dirty="0">
                          <a:latin typeface="Times New Roman"/>
                          <a:cs typeface="Times New Roman"/>
                        </a:rPr>
                        <a:t>Ultraviolet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434340">
                        <a:lnSpc>
                          <a:spcPts val="2030"/>
                        </a:lnSpc>
                      </a:pPr>
                      <a:r>
                        <a:rPr sz="1800" spc="-145" dirty="0">
                          <a:latin typeface="Times New Roman"/>
                          <a:cs typeface="Times New Roman"/>
                        </a:rPr>
                        <a:t>400-1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2110"/>
                        </a:lnSpc>
                      </a:pPr>
                      <a:r>
                        <a:rPr sz="1800" spc="-150" dirty="0">
                          <a:latin typeface="Times New Roman"/>
                          <a:cs typeface="Times New Roman"/>
                        </a:rPr>
                        <a:t>4*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−7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1800" spc="-10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−9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2110"/>
                        </a:lnSpc>
                      </a:pPr>
                      <a:r>
                        <a:rPr sz="1800" spc="-140" dirty="0">
                          <a:latin typeface="Times New Roman"/>
                          <a:cs typeface="Times New Roman"/>
                        </a:rPr>
                        <a:t>7.5*</a:t>
                      </a:r>
                      <a:r>
                        <a:rPr sz="1800" spc="-14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09" baseline="27777" dirty="0">
                          <a:latin typeface="Cambria Math"/>
                          <a:cs typeface="Cambria Math"/>
                        </a:rPr>
                        <a:t>14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 </a:t>
                      </a:r>
                      <a:r>
                        <a:rPr sz="1800" spc="-165" dirty="0">
                          <a:latin typeface="Cambria Math"/>
                          <a:cs typeface="Cambria Math"/>
                        </a:rPr>
                        <a:t>3 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800" spc="-254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17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2110"/>
                        </a:lnSpc>
                      </a:pPr>
                      <a:r>
                        <a:rPr sz="1800" spc="-125" dirty="0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sz="1800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3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2386">
                <a:tc>
                  <a:txBody>
                    <a:bodyPr/>
                    <a:lstStyle/>
                    <a:p>
                      <a:pPr marR="271780" algn="ctr">
                        <a:lnSpc>
                          <a:spcPts val="2025"/>
                        </a:lnSpc>
                      </a:pPr>
                      <a:r>
                        <a:rPr sz="1800" spc="-160" dirty="0">
                          <a:latin typeface="Times New Roman"/>
                          <a:cs typeface="Times New Roman"/>
                        </a:rPr>
                        <a:t>X-Rays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491490">
                        <a:lnSpc>
                          <a:spcPts val="2025"/>
                        </a:lnSpc>
                        <a:tabLst>
                          <a:tab pos="803275" algn="l"/>
                        </a:tabLst>
                      </a:pPr>
                      <a:r>
                        <a:rPr sz="1800" spc="-125" dirty="0">
                          <a:latin typeface="Times New Roman"/>
                          <a:cs typeface="Times New Roman"/>
                        </a:rPr>
                        <a:t>1-	</a:t>
                      </a:r>
                      <a:r>
                        <a:rPr sz="1800" spc="-130" dirty="0">
                          <a:latin typeface="Times New Roman"/>
                          <a:cs typeface="Times New Roman"/>
                        </a:rPr>
                        <a:t>0.01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480"/>
                        </a:lnSpc>
                      </a:pPr>
                      <a:r>
                        <a:rPr sz="2700" spc="-232" baseline="-20061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300" spc="-155" dirty="0">
                          <a:latin typeface="Cambria Math"/>
                          <a:cs typeface="Cambria Math"/>
                        </a:rPr>
                        <a:t>−9 </a:t>
                      </a:r>
                      <a:r>
                        <a:rPr sz="2700" spc="-330" baseline="-20061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2700" spc="-150" baseline="-20061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2700" spc="-225" baseline="-20061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300" spc="-150" dirty="0">
                          <a:latin typeface="Cambria Math"/>
                          <a:cs typeface="Cambria Math"/>
                        </a:rPr>
                        <a:t>−11</a:t>
                      </a:r>
                      <a:endParaRPr sz="1300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2105"/>
                        </a:lnSpc>
                      </a:pPr>
                      <a:r>
                        <a:rPr sz="1800" spc="-150" dirty="0">
                          <a:latin typeface="Times New Roman"/>
                          <a:cs typeface="Times New Roman"/>
                        </a:rPr>
                        <a:t>3*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17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 </a:t>
                      </a:r>
                      <a:r>
                        <a:rPr sz="1800" spc="-165" dirty="0">
                          <a:latin typeface="Cambria Math"/>
                          <a:cs typeface="Cambria Math"/>
                        </a:rPr>
                        <a:t>3 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800" spc="-23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19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3 </a:t>
                      </a:r>
                      <a:r>
                        <a:rPr sz="1800" spc="-220" dirty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sz="1800" spc="-9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5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9156">
                <a:tc>
                  <a:txBody>
                    <a:bodyPr/>
                    <a:lstStyle/>
                    <a:p>
                      <a:pPr marR="269240" algn="ctr">
                        <a:lnSpc>
                          <a:spcPts val="2030"/>
                        </a:lnSpc>
                      </a:pPr>
                      <a:r>
                        <a:rPr sz="1800" spc="-200" dirty="0">
                          <a:latin typeface="Times New Roman"/>
                          <a:cs typeface="Times New Roman"/>
                        </a:rPr>
                        <a:t>Gamma</a:t>
                      </a:r>
                      <a:r>
                        <a:rPr sz="18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5" dirty="0">
                          <a:latin typeface="Times New Roman"/>
                          <a:cs typeface="Times New Roman"/>
                        </a:rPr>
                        <a:t>Rays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436880">
                        <a:lnSpc>
                          <a:spcPts val="2030"/>
                        </a:lnSpc>
                      </a:pPr>
                      <a:r>
                        <a:rPr sz="1800" spc="-140" dirty="0">
                          <a:latin typeface="Times New Roman"/>
                          <a:cs typeface="Times New Roman"/>
                        </a:rPr>
                        <a:t>&lt;0.01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440"/>
                        </a:lnSpc>
                      </a:pPr>
                      <a:r>
                        <a:rPr sz="2700" spc="-225" baseline="-20061" dirty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sz="2700" spc="-225" baseline="-20061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300" spc="-150" dirty="0">
                          <a:latin typeface="Cambria Math"/>
                          <a:cs typeface="Cambria Math"/>
                        </a:rPr>
                        <a:t>−11</a:t>
                      </a:r>
                      <a:endParaRPr sz="1300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2110"/>
                        </a:lnSpc>
                      </a:pPr>
                      <a:r>
                        <a:rPr sz="1800" spc="-165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sz="1800" spc="-165" dirty="0">
                          <a:latin typeface="Cambria Math"/>
                          <a:cs typeface="Cambria Math"/>
                        </a:rPr>
                        <a:t>3 </a:t>
                      </a:r>
                      <a:r>
                        <a:rPr sz="1800" spc="-14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800" spc="-22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150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25" baseline="27777" dirty="0">
                          <a:latin typeface="Cambria Math"/>
                          <a:cs typeface="Cambria Math"/>
                        </a:rPr>
                        <a:t>19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2150"/>
                        </a:lnSpc>
                      </a:pPr>
                      <a:r>
                        <a:rPr sz="1800" spc="-155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sz="1800" spc="-155" dirty="0">
                          <a:latin typeface="Cambria Math"/>
                          <a:cs typeface="Cambria Math"/>
                        </a:rPr>
                        <a:t>10</a:t>
                      </a:r>
                      <a:r>
                        <a:rPr sz="1950" spc="-232" baseline="27777" dirty="0">
                          <a:latin typeface="Cambria Math"/>
                          <a:cs typeface="Cambria Math"/>
                        </a:rPr>
                        <a:t>5</a:t>
                      </a:r>
                      <a:endParaRPr sz="1950" baseline="27777">
                        <a:latin typeface="Cambria Math"/>
                        <a:cs typeface="Cambria Math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70910" marR="1041400" indent="-2425065">
              <a:lnSpc>
                <a:spcPct val="100000"/>
              </a:lnSpc>
              <a:spcBef>
                <a:spcPts val="105"/>
              </a:spcBef>
            </a:pPr>
            <a:r>
              <a:rPr lang="en-US" spc="-10" dirty="0" smtClean="0"/>
              <a:t>Lecture one (Nature and propagation  of light)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1043609" y="1268806"/>
            <a:ext cx="6840728" cy="5328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955" y="246888"/>
            <a:ext cx="8324088" cy="1089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8300" y="214884"/>
            <a:ext cx="5946648" cy="12588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274612"/>
            <a:ext cx="8229600" cy="9941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274612"/>
            <a:ext cx="8229600" cy="909223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3556635" marR="1431925" indent="-2118995">
              <a:lnSpc>
                <a:spcPct val="100000"/>
              </a:lnSpc>
              <a:spcBef>
                <a:spcPts val="370"/>
              </a:spcBef>
            </a:pPr>
            <a:r>
              <a:rPr lang="en-US" sz="2800" spc="-15" dirty="0" smtClean="0">
                <a:latin typeface="Calibri"/>
                <a:cs typeface="Calibri"/>
              </a:rPr>
              <a:t>Lecture one (Nature and propagation  of light)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251429"/>
            <a:ext cx="7919084" cy="46107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Geometrical Optics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: </a:t>
            </a:r>
            <a:r>
              <a:rPr sz="3200" spc="-114" dirty="0">
                <a:latin typeface="Calibri"/>
                <a:cs typeface="Calibri"/>
              </a:rPr>
              <a:t>Dr. </a:t>
            </a:r>
            <a:r>
              <a:rPr sz="3200" spc="-15" dirty="0">
                <a:latin typeface="Calibri"/>
                <a:cs typeface="Calibri"/>
              </a:rPr>
              <a:t>SABAH </a:t>
            </a:r>
            <a:r>
              <a:rPr sz="3200" spc="-5" dirty="0">
                <a:latin typeface="Calibri"/>
                <a:cs typeface="Calibri"/>
              </a:rPr>
              <a:t>IBRAHIM</a:t>
            </a:r>
            <a:r>
              <a:rPr sz="3200" spc="1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ABBAS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libri"/>
                <a:cs typeface="Calibri"/>
              </a:rPr>
              <a:t>Al-Karakh university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Sciences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libri"/>
                <a:cs typeface="Calibri"/>
              </a:rPr>
              <a:t>References:</a:t>
            </a:r>
            <a:endParaRPr sz="3200">
              <a:latin typeface="Calibri"/>
              <a:cs typeface="Calibri"/>
            </a:endParaRPr>
          </a:p>
          <a:p>
            <a:pPr marL="355600" marR="73215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1- </a:t>
            </a:r>
            <a:r>
              <a:rPr sz="3200" spc="-10" dirty="0">
                <a:latin typeface="Calibri"/>
                <a:cs typeface="Calibri"/>
              </a:rPr>
              <a:t>Fundamental </a:t>
            </a:r>
            <a:r>
              <a:rPr sz="3200" spc="-5" dirty="0">
                <a:latin typeface="Calibri"/>
                <a:cs typeface="Calibri"/>
              </a:rPr>
              <a:t>of optics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[ </a:t>
            </a:r>
            <a:r>
              <a:rPr sz="3200" spc="-5" dirty="0">
                <a:latin typeface="Calibri"/>
                <a:cs typeface="Calibri"/>
              </a:rPr>
              <a:t>Jenkins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0" dirty="0">
                <a:latin typeface="Calibri"/>
                <a:cs typeface="Calibri"/>
              </a:rPr>
              <a:t>white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]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ts val="4610"/>
              </a:lnSpc>
              <a:spcBef>
                <a:spcPts val="2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2- </a:t>
            </a:r>
            <a:r>
              <a:rPr sz="3200" spc="-10" dirty="0">
                <a:latin typeface="Calibri"/>
                <a:cs typeface="Calibri"/>
              </a:rPr>
              <a:t>Introduction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modern </a:t>
            </a:r>
            <a:r>
              <a:rPr sz="3200" spc="-5" dirty="0">
                <a:latin typeface="Calibri"/>
                <a:cs typeface="Calibri"/>
              </a:rPr>
              <a:t>optics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[ </a:t>
            </a:r>
            <a:r>
              <a:rPr sz="3200" spc="-20" dirty="0">
                <a:latin typeface="Calibri"/>
                <a:cs typeface="Calibri"/>
              </a:rPr>
              <a:t>Grant </a:t>
            </a:r>
            <a:r>
              <a:rPr sz="3200" dirty="0">
                <a:latin typeface="Calibri"/>
                <a:cs typeface="Calibri"/>
              </a:rPr>
              <a:t>R.  </a:t>
            </a:r>
            <a:r>
              <a:rPr sz="3200" spc="-10" dirty="0">
                <a:latin typeface="Calibri"/>
                <a:cs typeface="Calibri"/>
              </a:rPr>
              <a:t>Fowles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724" y="214884"/>
            <a:ext cx="6790944" cy="1426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104387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475990" marR="1045844" indent="-2425065">
              <a:lnSpc>
                <a:spcPct val="100000"/>
              </a:lnSpc>
              <a:spcBef>
                <a:spcPts val="459"/>
              </a:spcBef>
            </a:pPr>
            <a:r>
              <a:rPr lang="en-US" spc="-10" dirty="0" smtClean="0"/>
              <a:t>Lecture one (Nature and propagation  of light)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402437" y="1529942"/>
            <a:ext cx="8056245" cy="50057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33070" indent="-42037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spc="-10" dirty="0">
                <a:latin typeface="Calibri"/>
                <a:cs typeface="Calibri"/>
              </a:rPr>
              <a:t>What </a:t>
            </a:r>
            <a:r>
              <a:rPr sz="2700" dirty="0">
                <a:latin typeface="Calibri"/>
                <a:cs typeface="Calibri"/>
              </a:rPr>
              <a:t>is the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light?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spc="-10" dirty="0">
                <a:latin typeface="Calibri"/>
                <a:cs typeface="Calibri"/>
              </a:rPr>
              <a:t>Light </a:t>
            </a:r>
            <a:r>
              <a:rPr sz="2700" spc="-5" dirty="0">
                <a:latin typeface="Calibri"/>
                <a:cs typeface="Calibri"/>
              </a:rPr>
              <a:t>has both </a:t>
            </a:r>
            <a:r>
              <a:rPr sz="2700" spc="-30" dirty="0">
                <a:latin typeface="Calibri"/>
                <a:cs typeface="Calibri"/>
              </a:rPr>
              <a:t>wave </a:t>
            </a:r>
            <a:r>
              <a:rPr sz="2700" spc="-5" dirty="0">
                <a:latin typeface="Calibri"/>
                <a:cs typeface="Calibri"/>
              </a:rPr>
              <a:t>Theory </a:t>
            </a:r>
            <a:r>
              <a:rPr sz="2700" spc="-25" dirty="0">
                <a:latin typeface="Calibri"/>
                <a:cs typeface="Calibri"/>
              </a:rPr>
              <a:t>(Huygens’s)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particle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theory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(Newton’s)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spc="-30" dirty="0">
                <a:latin typeface="Calibri"/>
                <a:cs typeface="Calibri"/>
              </a:rPr>
              <a:t>Wave-like: </a:t>
            </a:r>
            <a:r>
              <a:rPr sz="2700" spc="-15" dirty="0">
                <a:latin typeface="Calibri"/>
                <a:cs typeface="Calibri"/>
              </a:rPr>
              <a:t>propagation, interference,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Diffraction.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spc="-15" dirty="0">
                <a:latin typeface="Calibri"/>
                <a:cs typeface="Calibri"/>
              </a:rPr>
              <a:t>Particle-like: </a:t>
            </a:r>
            <a:r>
              <a:rPr sz="2700" spc="-5" dirty="0">
                <a:latin typeface="Calibri"/>
                <a:cs typeface="Calibri"/>
              </a:rPr>
              <a:t>emission,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absorption.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spc="-15" dirty="0">
                <a:latin typeface="Calibri"/>
                <a:cs typeface="Calibri"/>
              </a:rPr>
              <a:t>Particle-like </a:t>
            </a:r>
            <a:r>
              <a:rPr sz="2700" spc="-10" dirty="0">
                <a:latin typeface="Calibri"/>
                <a:cs typeface="Calibri"/>
              </a:rPr>
              <a:t>energy </a:t>
            </a:r>
            <a:r>
              <a:rPr sz="2700" spc="-20" dirty="0">
                <a:latin typeface="Calibri"/>
                <a:cs typeface="Calibri"/>
              </a:rPr>
              <a:t>exchange </a:t>
            </a:r>
            <a:r>
              <a:rPr sz="2700" spc="-5" dirty="0">
                <a:latin typeface="Calibri"/>
                <a:cs typeface="Calibri"/>
              </a:rPr>
              <a:t>(MODERN: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now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explained by quantum </a:t>
            </a:r>
            <a:r>
              <a:rPr sz="2700" spc="-5" dirty="0">
                <a:latin typeface="Calibri"/>
                <a:cs typeface="Calibri"/>
              </a:rPr>
              <a:t>mechanics) only </a:t>
            </a:r>
            <a:r>
              <a:rPr sz="2700" spc="-15" dirty="0">
                <a:latin typeface="Calibri"/>
                <a:cs typeface="Calibri"/>
              </a:rPr>
              <a:t>discrete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quanta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energy can </a:t>
            </a:r>
            <a:r>
              <a:rPr sz="2700" spc="-5" dirty="0">
                <a:latin typeface="Calibri"/>
                <a:cs typeface="Calibri"/>
              </a:rPr>
              <a:t>be absorbed </a:t>
            </a:r>
            <a:r>
              <a:rPr sz="2700" dirty="0">
                <a:latin typeface="Calibri"/>
                <a:cs typeface="Calibri"/>
              </a:rPr>
              <a:t>or </a:t>
            </a:r>
            <a:r>
              <a:rPr sz="2700" spc="-10" dirty="0">
                <a:latin typeface="Calibri"/>
                <a:cs typeface="Calibri"/>
              </a:rPr>
              <a:t>emitted, </a:t>
            </a:r>
            <a:r>
              <a:rPr sz="2700" spc="-20" dirty="0">
                <a:latin typeface="Calibri"/>
                <a:cs typeface="Calibri"/>
              </a:rPr>
              <a:t>therefore</a:t>
            </a:r>
            <a:r>
              <a:rPr sz="2700" spc="-1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it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must </a:t>
            </a:r>
            <a:r>
              <a:rPr sz="2700" spc="-20" dirty="0">
                <a:latin typeface="Calibri"/>
                <a:cs typeface="Calibri"/>
              </a:rPr>
              <a:t>exist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5" dirty="0">
                <a:latin typeface="Calibri"/>
                <a:cs typeface="Calibri"/>
              </a:rPr>
              <a:t>only </a:t>
            </a:r>
            <a:r>
              <a:rPr sz="2700" spc="-15" dirty="0">
                <a:latin typeface="Calibri"/>
                <a:cs typeface="Calibri"/>
              </a:rPr>
              <a:t>discrete </a:t>
            </a:r>
            <a:r>
              <a:rPr sz="2700" spc="-10" dirty="0">
                <a:latin typeface="Calibri"/>
                <a:cs typeface="Calibri"/>
              </a:rPr>
              <a:t>energy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units.</a:t>
            </a:r>
            <a:endParaRPr sz="2700">
              <a:latin typeface="Calibri"/>
              <a:cs typeface="Calibri"/>
            </a:endParaRPr>
          </a:p>
          <a:p>
            <a:pPr marL="433070" indent="-42037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dirty="0">
                <a:latin typeface="Calibri"/>
                <a:cs typeface="Calibri"/>
              </a:rPr>
              <a:t>In a </a:t>
            </a:r>
            <a:r>
              <a:rPr sz="2700" spc="-5" dirty="0">
                <a:latin typeface="Calibri"/>
                <a:cs typeface="Calibri"/>
              </a:rPr>
              <a:t>particle </a:t>
            </a:r>
            <a:r>
              <a:rPr sz="2700" dirty="0">
                <a:latin typeface="Calibri"/>
                <a:cs typeface="Calibri"/>
              </a:rPr>
              <a:t>theory of </a:t>
            </a:r>
            <a:r>
              <a:rPr sz="2700" spc="-5" dirty="0">
                <a:latin typeface="Calibri"/>
                <a:cs typeface="Calibri"/>
              </a:rPr>
              <a:t>light </a:t>
            </a:r>
            <a:r>
              <a:rPr sz="2700" spc="-25" dirty="0">
                <a:latin typeface="Calibri"/>
                <a:cs typeface="Calibri"/>
              </a:rPr>
              <a:t>travels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straight-line</a:t>
            </a:r>
            <a:r>
              <a:rPr sz="2700" spc="-10" dirty="0">
                <a:latin typeface="Calibri"/>
                <a:cs typeface="Calibri"/>
              </a:rPr>
              <a:t> paths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called light </a:t>
            </a:r>
            <a:r>
              <a:rPr sz="2700" spc="-40" dirty="0">
                <a:latin typeface="Calibri"/>
                <a:cs typeface="Calibri"/>
              </a:rPr>
              <a:t>rays </a:t>
            </a:r>
            <a:r>
              <a:rPr sz="2700" spc="-15" dirty="0">
                <a:latin typeface="Calibri"/>
                <a:cs typeface="Calibri"/>
              </a:rPr>
              <a:t>represent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paths </a:t>
            </a:r>
            <a:r>
              <a:rPr sz="2700" dirty="0">
                <a:latin typeface="Calibri"/>
                <a:cs typeface="Calibri"/>
              </a:rPr>
              <a:t>of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particles.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724" y="214884"/>
            <a:ext cx="6790944" cy="1426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7200" y="274700"/>
            <a:ext cx="8229600" cy="104387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475990" marR="1045844" indent="-2425065">
              <a:lnSpc>
                <a:spcPct val="100000"/>
              </a:lnSpc>
              <a:spcBef>
                <a:spcPts val="459"/>
              </a:spcBef>
            </a:pPr>
            <a:r>
              <a:rPr lang="en-US" sz="3200" spc="-10" dirty="0" smtClean="0">
                <a:latin typeface="Calibri"/>
                <a:cs typeface="Calibri"/>
              </a:rPr>
              <a:t>Lecture one (Nature and propagation  of light)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1558874"/>
            <a:ext cx="828167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ts val="365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speed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light </a:t>
            </a:r>
            <a:r>
              <a:rPr sz="3200" dirty="0">
                <a:latin typeface="Calibri"/>
                <a:cs typeface="Calibri"/>
              </a:rPr>
              <a:t>in a </a:t>
            </a:r>
            <a:r>
              <a:rPr sz="3200" spc="-5" dirty="0">
                <a:latin typeface="Calibri"/>
                <a:cs typeface="Calibri"/>
              </a:rPr>
              <a:t>vacuum is </a:t>
            </a:r>
            <a:r>
              <a:rPr sz="3200" spc="-15" dirty="0">
                <a:latin typeface="Calibri"/>
                <a:cs typeface="Calibri"/>
              </a:rPr>
              <a:t>expressed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6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</a:t>
            </a:r>
            <a:endParaRPr sz="3200">
              <a:latin typeface="Calibri"/>
              <a:cs typeface="Calibri"/>
            </a:endParaRPr>
          </a:p>
          <a:p>
            <a:pPr marL="355600" marR="5080" algn="just">
              <a:lnSpc>
                <a:spcPct val="90000"/>
              </a:lnSpc>
              <a:spcBef>
                <a:spcPts val="190"/>
              </a:spcBef>
            </a:pPr>
            <a:r>
              <a:rPr sz="3200" dirty="0">
                <a:latin typeface="Calibri"/>
                <a:cs typeface="Calibri"/>
              </a:rPr>
              <a:t>= 2.99 × </a:t>
            </a:r>
            <a:r>
              <a:rPr sz="3200" spc="-5" dirty="0">
                <a:latin typeface="Calibri"/>
                <a:cs typeface="Calibri"/>
              </a:rPr>
              <a:t>108 </a:t>
            </a:r>
            <a:r>
              <a:rPr sz="3200" spc="-15" dirty="0">
                <a:latin typeface="Calibri"/>
                <a:cs typeface="Calibri"/>
              </a:rPr>
              <a:t>m/s. </a:t>
            </a:r>
            <a:r>
              <a:rPr sz="3200" spc="-5" dirty="0">
                <a:latin typeface="Calibri"/>
                <a:cs typeface="Calibri"/>
              </a:rPr>
              <a:t>Light </a:t>
            </a:r>
            <a:r>
              <a:rPr sz="3200" spc="-25" dirty="0">
                <a:latin typeface="Calibri"/>
                <a:cs typeface="Calibri"/>
              </a:rPr>
              <a:t>travels </a:t>
            </a:r>
            <a:r>
              <a:rPr sz="3200" dirty="0">
                <a:latin typeface="Calibri"/>
                <a:cs typeface="Calibri"/>
              </a:rPr>
              <a:t>in a </a:t>
            </a:r>
            <a:r>
              <a:rPr sz="3200" spc="-10" dirty="0">
                <a:latin typeface="Calibri"/>
                <a:cs typeface="Calibri"/>
              </a:rPr>
              <a:t>vacuum </a:t>
            </a:r>
            <a:r>
              <a:rPr sz="3200" spc="-15" dirty="0">
                <a:latin typeface="Calibri"/>
                <a:cs typeface="Calibri"/>
              </a:rPr>
              <a:t>at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20" dirty="0">
                <a:latin typeface="Calibri"/>
                <a:cs typeface="Calibri"/>
              </a:rPr>
              <a:t>constant </a:t>
            </a:r>
            <a:r>
              <a:rPr sz="3200" spc="-5" dirty="0">
                <a:latin typeface="Calibri"/>
                <a:cs typeface="Calibri"/>
              </a:rPr>
              <a:t>speed, </a:t>
            </a:r>
            <a:r>
              <a:rPr sz="3200" dirty="0">
                <a:latin typeface="Calibri"/>
                <a:cs typeface="Calibri"/>
              </a:rPr>
              <a:t>and this </a:t>
            </a:r>
            <a:r>
              <a:rPr sz="3200" spc="-5" dirty="0">
                <a:latin typeface="Calibri"/>
                <a:cs typeface="Calibri"/>
              </a:rPr>
              <a:t>speed is </a:t>
            </a:r>
            <a:r>
              <a:rPr sz="3200" spc="-10" dirty="0">
                <a:latin typeface="Calibri"/>
                <a:cs typeface="Calibri"/>
              </a:rPr>
              <a:t>considered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15" dirty="0">
                <a:latin typeface="Calibri"/>
                <a:cs typeface="Calibri"/>
              </a:rPr>
              <a:t>universal constant. </a:t>
            </a:r>
            <a:r>
              <a:rPr sz="3200" dirty="0">
                <a:latin typeface="Calibri"/>
                <a:cs typeface="Calibri"/>
              </a:rPr>
              <a:t>It is </a:t>
            </a:r>
            <a:r>
              <a:rPr sz="3200" spc="-10" dirty="0">
                <a:latin typeface="Calibri"/>
                <a:cs typeface="Calibri"/>
              </a:rPr>
              <a:t>important </a:t>
            </a:r>
            <a:r>
              <a:rPr sz="3200" spc="-15" dirty="0">
                <a:latin typeface="Calibri"/>
                <a:cs typeface="Calibri"/>
              </a:rPr>
              <a:t>to note </a:t>
            </a:r>
            <a:r>
              <a:rPr sz="3200" spc="-5" dirty="0">
                <a:latin typeface="Calibri"/>
                <a:cs typeface="Calibri"/>
              </a:rPr>
              <a:t>that  speed changes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light </a:t>
            </a:r>
            <a:r>
              <a:rPr sz="3200" spc="-20" dirty="0">
                <a:latin typeface="Calibri"/>
                <a:cs typeface="Calibri"/>
              </a:rPr>
              <a:t>traveling </a:t>
            </a:r>
            <a:r>
              <a:rPr sz="3200" spc="-10" dirty="0">
                <a:latin typeface="Calibri"/>
                <a:cs typeface="Calibri"/>
              </a:rPr>
              <a:t>through  nonvacuum </a:t>
            </a:r>
            <a:r>
              <a:rPr sz="3200" dirty="0">
                <a:latin typeface="Calibri"/>
                <a:cs typeface="Calibri"/>
              </a:rPr>
              <a:t>media </a:t>
            </a:r>
            <a:r>
              <a:rPr sz="3200" spc="-5" dirty="0">
                <a:latin typeface="Calibri"/>
                <a:cs typeface="Calibri"/>
              </a:rPr>
              <a:t>such </a:t>
            </a:r>
            <a:r>
              <a:rPr sz="3200" spc="5" dirty="0">
                <a:latin typeface="Calibri"/>
                <a:cs typeface="Calibri"/>
              </a:rPr>
              <a:t>as </a:t>
            </a:r>
            <a:r>
              <a:rPr sz="3200" dirty="0">
                <a:latin typeface="Calibri"/>
                <a:cs typeface="Calibri"/>
              </a:rPr>
              <a:t>air (0.03% </a:t>
            </a:r>
            <a:r>
              <a:rPr sz="3200" spc="-10" dirty="0">
                <a:latin typeface="Calibri"/>
                <a:cs typeface="Calibri"/>
              </a:rPr>
              <a:t>slower) </a:t>
            </a:r>
            <a:r>
              <a:rPr sz="3200" dirty="0">
                <a:latin typeface="Calibri"/>
                <a:cs typeface="Calibri"/>
              </a:rPr>
              <a:t>or  glass (30.0% </a:t>
            </a:r>
            <a:r>
              <a:rPr sz="3200" spc="-5" dirty="0">
                <a:latin typeface="Calibri"/>
                <a:cs typeface="Calibri"/>
              </a:rPr>
              <a:t>slower). </a:t>
            </a:r>
            <a:r>
              <a:rPr sz="3200" spc="-20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most </a:t>
            </a:r>
            <a:r>
              <a:rPr sz="3200" dirty="0">
                <a:latin typeface="Calibri"/>
                <a:cs typeface="Calibri"/>
              </a:rPr>
              <a:t>purposes, </a:t>
            </a:r>
            <a:r>
              <a:rPr sz="3200" spc="-35" dirty="0">
                <a:latin typeface="Calibri"/>
                <a:cs typeface="Calibri"/>
              </a:rPr>
              <a:t>we 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spc="-15" dirty="0">
                <a:latin typeface="Calibri"/>
                <a:cs typeface="Calibri"/>
              </a:rPr>
              <a:t>represent </a:t>
            </a:r>
            <a:r>
              <a:rPr sz="3200" spc="-5" dirty="0">
                <a:latin typeface="Calibri"/>
                <a:cs typeface="Calibri"/>
              </a:rPr>
              <a:t>light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10" dirty="0">
                <a:latin typeface="Calibri"/>
                <a:cs typeface="Calibri"/>
              </a:rPr>
              <a:t>terms </a:t>
            </a:r>
            <a:r>
              <a:rPr sz="3200" dirty="0">
                <a:latin typeface="Calibri"/>
                <a:cs typeface="Calibri"/>
              </a:rPr>
              <a:t>of its magnitude  and </a:t>
            </a:r>
            <a:r>
              <a:rPr sz="3200" spc="-5" dirty="0">
                <a:latin typeface="Calibri"/>
                <a:cs typeface="Calibri"/>
              </a:rPr>
              <a:t>direction. In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vacuum, light </a:t>
            </a:r>
            <a:r>
              <a:rPr sz="3200" dirty="0">
                <a:latin typeface="Calibri"/>
                <a:cs typeface="Calibri"/>
              </a:rPr>
              <a:t>will </a:t>
            </a:r>
            <a:r>
              <a:rPr sz="3200" spc="-25" dirty="0">
                <a:latin typeface="Calibri"/>
                <a:cs typeface="Calibri"/>
              </a:rPr>
              <a:t>travel </a:t>
            </a:r>
            <a:r>
              <a:rPr sz="3200" spc="-5" dirty="0">
                <a:latin typeface="Calibri"/>
                <a:cs typeface="Calibri"/>
              </a:rPr>
              <a:t>in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20" dirty="0">
                <a:latin typeface="Calibri"/>
                <a:cs typeface="Calibri"/>
              </a:rPr>
              <a:t>straight </a:t>
            </a:r>
            <a:r>
              <a:rPr sz="3200" dirty="0">
                <a:latin typeface="Calibri"/>
                <a:cs typeface="Calibri"/>
              </a:rPr>
              <a:t>line </a:t>
            </a:r>
            <a:r>
              <a:rPr sz="3200" spc="-15" dirty="0">
                <a:latin typeface="Calibri"/>
                <a:cs typeface="Calibri"/>
              </a:rPr>
              <a:t>at</a:t>
            </a:r>
            <a:r>
              <a:rPr sz="3200" spc="69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fixed </a:t>
            </a:r>
            <a:r>
              <a:rPr sz="3200" spc="-5" dirty="0">
                <a:latin typeface="Calibri"/>
                <a:cs typeface="Calibri"/>
              </a:rPr>
              <a:t>speed, carrying </a:t>
            </a:r>
            <a:r>
              <a:rPr sz="3200" spc="-10" dirty="0">
                <a:latin typeface="Calibri"/>
                <a:cs typeface="Calibri"/>
              </a:rPr>
              <a:t>energy 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spc="-5" dirty="0">
                <a:latin typeface="Calibri"/>
                <a:cs typeface="Calibri"/>
              </a:rPr>
              <a:t>one place </a:t>
            </a:r>
            <a:r>
              <a:rPr sz="3200" spc="-25" dirty="0">
                <a:latin typeface="Calibri"/>
                <a:cs typeface="Calibri"/>
              </a:rPr>
              <a:t>to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another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8300" y="289559"/>
            <a:ext cx="5946648" cy="1258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98424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3556635" marR="1433195" indent="-2118995">
              <a:lnSpc>
                <a:spcPct val="100000"/>
              </a:lnSpc>
              <a:spcBef>
                <a:spcPts val="955"/>
              </a:spcBef>
            </a:pPr>
            <a:r>
              <a:rPr lang="en-US" sz="2800" spc="-15" dirty="0" smtClean="0"/>
              <a:t>Lecture one (Nature and propagation  of light)</a:t>
            </a:r>
            <a:endParaRPr sz="2800" dirty="0"/>
          </a:p>
        </p:txBody>
      </p:sp>
      <p:sp>
        <p:nvSpPr>
          <p:cNvPr id="5" name="object 5"/>
          <p:cNvSpPr txBox="1"/>
          <p:nvPr/>
        </p:nvSpPr>
        <p:spPr>
          <a:xfrm>
            <a:off x="535940" y="1544777"/>
            <a:ext cx="8209280" cy="4674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alibri"/>
                <a:cs typeface="Calibri"/>
              </a:rPr>
              <a:t>Concept </a:t>
            </a:r>
            <a:r>
              <a:rPr sz="2500" spc="-5" dirty="0">
                <a:latin typeface="Calibri"/>
                <a:cs typeface="Calibri"/>
              </a:rPr>
              <a:t>of a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photon:-</a:t>
            </a:r>
            <a:endParaRPr sz="25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05"/>
              </a:spcBef>
              <a:buFont typeface="Arial"/>
              <a:buChar char="•"/>
              <a:tabLst>
                <a:tab pos="427990" algn="l"/>
              </a:tabLst>
            </a:pPr>
            <a:r>
              <a:rPr dirty="0"/>
              <a:t>	</a:t>
            </a:r>
            <a:r>
              <a:rPr sz="2500" spc="-10" dirty="0">
                <a:latin typeface="Calibri"/>
                <a:cs typeface="Calibri"/>
              </a:rPr>
              <a:t>The particle-like </a:t>
            </a:r>
            <a:r>
              <a:rPr sz="2500" spc="-15" dirty="0">
                <a:latin typeface="Calibri"/>
                <a:cs typeface="Calibri"/>
              </a:rPr>
              <a:t>nature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0" dirty="0">
                <a:latin typeface="Calibri"/>
                <a:cs typeface="Calibri"/>
              </a:rPr>
              <a:t>light </a:t>
            </a:r>
            <a:r>
              <a:rPr sz="2500" spc="-5" dirty="0">
                <a:latin typeface="Calibri"/>
                <a:cs typeface="Calibri"/>
              </a:rPr>
              <a:t>is modeled with </a:t>
            </a:r>
            <a:r>
              <a:rPr sz="2500" spc="-10" dirty="0">
                <a:latin typeface="Calibri"/>
                <a:cs typeface="Calibri"/>
              </a:rPr>
              <a:t>photons. </a:t>
            </a:r>
            <a:r>
              <a:rPr sz="2500" spc="-5" dirty="0">
                <a:latin typeface="Calibri"/>
                <a:cs typeface="Calibri"/>
              </a:rPr>
              <a:t>A  </a:t>
            </a:r>
            <a:r>
              <a:rPr sz="2500" spc="-10" dirty="0">
                <a:latin typeface="Calibri"/>
                <a:cs typeface="Calibri"/>
              </a:rPr>
              <a:t>photon has </a:t>
            </a:r>
            <a:r>
              <a:rPr sz="2500" spc="-5" dirty="0">
                <a:latin typeface="Calibri"/>
                <a:cs typeface="Calibri"/>
              </a:rPr>
              <a:t>no mass and no </a:t>
            </a:r>
            <a:r>
              <a:rPr sz="2500" spc="-10" dirty="0">
                <a:latin typeface="Calibri"/>
                <a:cs typeface="Calibri"/>
              </a:rPr>
              <a:t>charge. </a:t>
            </a:r>
            <a:r>
              <a:rPr sz="2500" spc="-5" dirty="0">
                <a:latin typeface="Calibri"/>
                <a:cs typeface="Calibri"/>
              </a:rPr>
              <a:t>It </a:t>
            </a:r>
            <a:r>
              <a:rPr sz="2500" spc="-10" dirty="0">
                <a:latin typeface="Calibri"/>
                <a:cs typeface="Calibri"/>
              </a:rPr>
              <a:t>is </a:t>
            </a:r>
            <a:r>
              <a:rPr sz="2500" spc="-5" dirty="0">
                <a:latin typeface="Calibri"/>
                <a:cs typeface="Calibri"/>
              </a:rPr>
              <a:t>a carrier of  </a:t>
            </a:r>
            <a:r>
              <a:rPr sz="2500" spc="-10" dirty="0">
                <a:latin typeface="Calibri"/>
                <a:cs typeface="Calibri"/>
              </a:rPr>
              <a:t>electromagnetic </a:t>
            </a:r>
            <a:r>
              <a:rPr sz="2500" spc="-5" dirty="0">
                <a:latin typeface="Calibri"/>
                <a:cs typeface="Calibri"/>
              </a:rPr>
              <a:t>energy </a:t>
            </a:r>
            <a:r>
              <a:rPr sz="2500" dirty="0">
                <a:latin typeface="Calibri"/>
                <a:cs typeface="Calibri"/>
              </a:rPr>
              <a:t>and </a:t>
            </a:r>
            <a:r>
              <a:rPr sz="2500" spc="-15" dirty="0">
                <a:latin typeface="Calibri"/>
                <a:cs typeface="Calibri"/>
              </a:rPr>
              <a:t>interacts </a:t>
            </a:r>
            <a:r>
              <a:rPr sz="2500" spc="-5" dirty="0">
                <a:latin typeface="Calibri"/>
                <a:cs typeface="Calibri"/>
              </a:rPr>
              <a:t>with other </a:t>
            </a:r>
            <a:r>
              <a:rPr sz="2500" spc="-15" dirty="0">
                <a:latin typeface="Calibri"/>
                <a:cs typeface="Calibri"/>
              </a:rPr>
              <a:t>discrete  </a:t>
            </a:r>
            <a:r>
              <a:rPr sz="2500" spc="-5" dirty="0">
                <a:latin typeface="Calibri"/>
                <a:cs typeface="Calibri"/>
              </a:rPr>
              <a:t>particles </a:t>
            </a:r>
            <a:r>
              <a:rPr sz="2500" spc="5" dirty="0">
                <a:latin typeface="Calibri"/>
                <a:cs typeface="Calibri"/>
              </a:rPr>
              <a:t>(e.g., </a:t>
            </a:r>
            <a:r>
              <a:rPr sz="2500" spc="-10" dirty="0">
                <a:latin typeface="Calibri"/>
                <a:cs typeface="Calibri"/>
              </a:rPr>
              <a:t>electrons, atoms,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dirty="0">
                <a:latin typeface="Calibri"/>
                <a:cs typeface="Calibri"/>
              </a:rPr>
              <a:t>molecules). </a:t>
            </a:r>
            <a:r>
              <a:rPr sz="2500" spc="-5" dirty="0">
                <a:latin typeface="Calibri"/>
                <a:cs typeface="Calibri"/>
              </a:rPr>
              <a:t>A beam of  </a:t>
            </a:r>
            <a:r>
              <a:rPr sz="2500" spc="-10" dirty="0">
                <a:latin typeface="Calibri"/>
                <a:cs typeface="Calibri"/>
              </a:rPr>
              <a:t>light </a:t>
            </a:r>
            <a:r>
              <a:rPr sz="2500" spc="-5" dirty="0">
                <a:latin typeface="Calibri"/>
                <a:cs typeface="Calibri"/>
              </a:rPr>
              <a:t>is modeled as a </a:t>
            </a:r>
            <a:r>
              <a:rPr sz="2500" spc="-15" dirty="0">
                <a:latin typeface="Calibri"/>
                <a:cs typeface="Calibri"/>
              </a:rPr>
              <a:t>stream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0" dirty="0">
                <a:latin typeface="Calibri"/>
                <a:cs typeface="Calibri"/>
              </a:rPr>
              <a:t>photons, </a:t>
            </a:r>
            <a:r>
              <a:rPr sz="2500" spc="-5" dirty="0">
                <a:latin typeface="Calibri"/>
                <a:cs typeface="Calibri"/>
              </a:rPr>
              <a:t>each carrying a  </a:t>
            </a:r>
            <a:r>
              <a:rPr sz="2500" spc="-10" dirty="0">
                <a:latin typeface="Calibri"/>
                <a:cs typeface="Calibri"/>
              </a:rPr>
              <a:t>well-defined </a:t>
            </a:r>
            <a:r>
              <a:rPr sz="2500" spc="-5" dirty="0">
                <a:latin typeface="Calibri"/>
                <a:cs typeface="Calibri"/>
              </a:rPr>
              <a:t>energy that is </a:t>
            </a:r>
            <a:r>
              <a:rPr sz="2500" spc="-10" dirty="0">
                <a:latin typeface="Calibri"/>
                <a:cs typeface="Calibri"/>
              </a:rPr>
              <a:t>dependent </a:t>
            </a:r>
            <a:r>
              <a:rPr sz="2500" spc="-5" dirty="0">
                <a:latin typeface="Calibri"/>
                <a:cs typeface="Calibri"/>
              </a:rPr>
              <a:t>upon the </a:t>
            </a:r>
            <a:r>
              <a:rPr sz="2500" spc="-15" dirty="0">
                <a:latin typeface="Calibri"/>
                <a:cs typeface="Calibri"/>
              </a:rPr>
              <a:t>wavelength  </a:t>
            </a:r>
            <a:r>
              <a:rPr sz="2500" spc="-5" dirty="0">
                <a:latin typeface="Calibri"/>
                <a:cs typeface="Calibri"/>
              </a:rPr>
              <a:t>of the</a:t>
            </a:r>
            <a:r>
              <a:rPr sz="2500" spc="-10" dirty="0">
                <a:latin typeface="Calibri"/>
                <a:cs typeface="Calibri"/>
              </a:rPr>
              <a:t> light.</a:t>
            </a:r>
            <a:endParaRPr sz="2500">
              <a:latin typeface="Calibri"/>
              <a:cs typeface="Calibri"/>
            </a:endParaRPr>
          </a:p>
          <a:p>
            <a:pPr marL="355600" marR="6985" indent="-342900" algn="just">
              <a:lnSpc>
                <a:spcPts val="2400"/>
              </a:lnSpc>
              <a:spcBef>
                <a:spcPts val="585"/>
              </a:spcBef>
              <a:buFont typeface="Arial"/>
              <a:buChar char="•"/>
              <a:tabLst>
                <a:tab pos="427990" algn="l"/>
              </a:tabLst>
            </a:pPr>
            <a:r>
              <a:rPr dirty="0"/>
              <a:t>	</a:t>
            </a:r>
            <a:r>
              <a:rPr sz="2500" spc="-10" dirty="0">
                <a:latin typeface="Calibri"/>
                <a:cs typeface="Calibri"/>
              </a:rPr>
              <a:t>Energy </a:t>
            </a:r>
            <a:r>
              <a:rPr sz="2500" dirty="0">
                <a:latin typeface="Calibri"/>
                <a:cs typeface="Calibri"/>
              </a:rPr>
              <a:t>(E): </a:t>
            </a:r>
            <a:r>
              <a:rPr sz="2500" spc="-10" dirty="0">
                <a:latin typeface="Calibri"/>
                <a:cs typeface="Calibri"/>
              </a:rPr>
              <a:t>measured </a:t>
            </a:r>
            <a:r>
              <a:rPr sz="2500" spc="-5" dirty="0">
                <a:latin typeface="Calibri"/>
                <a:cs typeface="Calibri"/>
              </a:rPr>
              <a:t>in J/mole, J/photon, or electron </a:t>
            </a:r>
            <a:r>
              <a:rPr sz="2500" spc="-15" dirty="0">
                <a:latin typeface="Calibri"/>
                <a:cs typeface="Calibri"/>
              </a:rPr>
              <a:t>volt </a:t>
            </a:r>
            <a:r>
              <a:rPr sz="2500" spc="535" dirty="0">
                <a:latin typeface="Calibri"/>
                <a:cs typeface="Calibri"/>
              </a:rPr>
              <a:t> </a:t>
            </a:r>
            <a:r>
              <a:rPr sz="2500" spc="-55" dirty="0">
                <a:latin typeface="Calibri"/>
                <a:cs typeface="Calibri"/>
              </a:rPr>
              <a:t>(eV, </a:t>
            </a:r>
            <a:r>
              <a:rPr sz="2500" spc="-5" dirty="0">
                <a:latin typeface="Calibri"/>
                <a:cs typeface="Calibri"/>
              </a:rPr>
              <a:t>1eV=1.6 * </a:t>
            </a:r>
            <a:r>
              <a:rPr sz="2500" spc="-10" dirty="0">
                <a:latin typeface="Calibri"/>
                <a:cs typeface="Calibri"/>
              </a:rPr>
              <a:t>10-19 </a:t>
            </a:r>
            <a:r>
              <a:rPr sz="2500" spc="-5" dirty="0">
                <a:latin typeface="Calibri"/>
                <a:cs typeface="Calibri"/>
              </a:rPr>
              <a:t>J </a:t>
            </a:r>
            <a:r>
              <a:rPr sz="2500" spc="-10" dirty="0">
                <a:latin typeface="Calibri"/>
                <a:cs typeface="Calibri"/>
              </a:rPr>
              <a:t>per photon </a:t>
            </a:r>
            <a:r>
              <a:rPr sz="2500" spc="-5" dirty="0">
                <a:latin typeface="Calibri"/>
                <a:cs typeface="Calibri"/>
              </a:rPr>
              <a:t>or </a:t>
            </a:r>
            <a:r>
              <a:rPr sz="2500" spc="-10" dirty="0">
                <a:latin typeface="Calibri"/>
                <a:cs typeface="Calibri"/>
              </a:rPr>
              <a:t>per </a:t>
            </a:r>
            <a:r>
              <a:rPr sz="2500" spc="-5" dirty="0">
                <a:latin typeface="Calibri"/>
                <a:cs typeface="Calibri"/>
              </a:rPr>
              <a:t>mole of </a:t>
            </a:r>
            <a:r>
              <a:rPr sz="2500" spc="-10" dirty="0">
                <a:latin typeface="Calibri"/>
                <a:cs typeface="Calibri"/>
              </a:rPr>
              <a:t>photons).  Energy </a:t>
            </a:r>
            <a:r>
              <a:rPr sz="2500" spc="-5" dirty="0">
                <a:latin typeface="Calibri"/>
                <a:cs typeface="Calibri"/>
              </a:rPr>
              <a:t>of the </a:t>
            </a:r>
            <a:r>
              <a:rPr sz="2500" spc="-25" dirty="0">
                <a:latin typeface="Calibri"/>
                <a:cs typeface="Calibri"/>
              </a:rPr>
              <a:t>wave </a:t>
            </a:r>
            <a:r>
              <a:rPr sz="2500" spc="-15" dirty="0">
                <a:latin typeface="Calibri"/>
                <a:cs typeface="Calibri"/>
              </a:rPr>
              <a:t>can </a:t>
            </a:r>
            <a:r>
              <a:rPr sz="2500" spc="-5" dirty="0">
                <a:latin typeface="Calibri"/>
                <a:cs typeface="Calibri"/>
              </a:rPr>
              <a:t>be </a:t>
            </a:r>
            <a:r>
              <a:rPr sz="2500" spc="-10" dirty="0">
                <a:latin typeface="Calibri"/>
                <a:cs typeface="Calibri"/>
              </a:rPr>
              <a:t>calculated directly </a:t>
            </a:r>
            <a:r>
              <a:rPr sz="2500" spc="-15" dirty="0">
                <a:latin typeface="Calibri"/>
                <a:cs typeface="Calibri"/>
              </a:rPr>
              <a:t>from </a:t>
            </a:r>
            <a:r>
              <a:rPr sz="2500" spc="-5" dirty="0">
                <a:latin typeface="Calibri"/>
                <a:cs typeface="Calibri"/>
              </a:rPr>
              <a:t>the  </a:t>
            </a:r>
            <a:r>
              <a:rPr sz="2500" spc="-15" dirty="0">
                <a:latin typeface="Calibri"/>
                <a:cs typeface="Calibri"/>
              </a:rPr>
              <a:t>wavelength </a:t>
            </a:r>
            <a:r>
              <a:rPr sz="2500" spc="-5" dirty="0">
                <a:latin typeface="Calibri"/>
                <a:cs typeface="Calibri"/>
              </a:rPr>
              <a:t>or </a:t>
            </a:r>
            <a:r>
              <a:rPr sz="2500" spc="-25" dirty="0">
                <a:latin typeface="Calibri"/>
                <a:cs typeface="Calibri"/>
              </a:rPr>
              <a:t>frequency.</a:t>
            </a:r>
            <a:endParaRPr sz="2500">
              <a:latin typeface="Calibri"/>
              <a:cs typeface="Calibri"/>
            </a:endParaRPr>
          </a:p>
          <a:p>
            <a:pPr marL="427355" indent="-414655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427355" algn="l"/>
                <a:tab pos="427990" algn="l"/>
              </a:tabLst>
            </a:pPr>
            <a:r>
              <a:rPr sz="2500" spc="-10" dirty="0">
                <a:latin typeface="Calibri"/>
                <a:cs typeface="Calibri"/>
              </a:rPr>
              <a:t>The energy </a:t>
            </a:r>
            <a:r>
              <a:rPr sz="2500" spc="-5" dirty="0">
                <a:latin typeface="Calibri"/>
                <a:cs typeface="Calibri"/>
              </a:rPr>
              <a:t>(E) of a </a:t>
            </a:r>
            <a:r>
              <a:rPr sz="2500" spc="-10" dirty="0">
                <a:latin typeface="Calibri"/>
                <a:cs typeface="Calibri"/>
              </a:rPr>
              <a:t>given photon can </a:t>
            </a:r>
            <a:r>
              <a:rPr sz="2500" spc="-5" dirty="0">
                <a:latin typeface="Calibri"/>
                <a:cs typeface="Calibri"/>
              </a:rPr>
              <a:t>be </a:t>
            </a:r>
            <a:r>
              <a:rPr sz="2500" spc="-10" dirty="0">
                <a:latin typeface="Calibri"/>
                <a:cs typeface="Calibri"/>
              </a:rPr>
              <a:t>calculated</a:t>
            </a:r>
            <a:r>
              <a:rPr sz="2500" spc="1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by:</a:t>
            </a:r>
            <a:endParaRPr sz="2500">
              <a:latin typeface="Calibri"/>
              <a:cs typeface="Calibri"/>
            </a:endParaRPr>
          </a:p>
          <a:p>
            <a:pPr marL="427355" indent="-414655">
              <a:lnSpc>
                <a:spcPct val="100000"/>
              </a:lnSpc>
              <a:buFont typeface="Arial"/>
              <a:buChar char="•"/>
              <a:tabLst>
                <a:tab pos="427355" algn="l"/>
                <a:tab pos="427990" algn="l"/>
              </a:tabLst>
            </a:pPr>
            <a:r>
              <a:rPr sz="2500" spc="-5" dirty="0">
                <a:latin typeface="Calibri"/>
                <a:cs typeface="Calibri"/>
              </a:rPr>
              <a:t>E =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hc/λ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724" y="214884"/>
            <a:ext cx="6790944" cy="1426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104387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475990" marR="1045844" indent="-2425065">
              <a:lnSpc>
                <a:spcPct val="100000"/>
              </a:lnSpc>
              <a:spcBef>
                <a:spcPts val="459"/>
              </a:spcBef>
            </a:pPr>
            <a:r>
              <a:rPr lang="en-US" spc="-10" dirty="0" smtClean="0"/>
              <a:t>Lecture one (Nature and propagation  of light)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258267" y="1544777"/>
            <a:ext cx="8352790" cy="4446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40" dirty="0">
                <a:latin typeface="Calibri"/>
                <a:cs typeface="Calibri"/>
              </a:rPr>
              <a:t>Wave </a:t>
            </a:r>
            <a:r>
              <a:rPr sz="2500" spc="-5" dirty="0">
                <a:latin typeface="Calibri"/>
                <a:cs typeface="Calibri"/>
              </a:rPr>
              <a:t>Model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:-</a:t>
            </a:r>
            <a:endParaRPr sz="25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05"/>
              </a:spcBef>
              <a:buFont typeface="Arial"/>
              <a:buChar char="•"/>
              <a:tabLst>
                <a:tab pos="427355" algn="l"/>
              </a:tabLst>
            </a:pPr>
            <a:r>
              <a:rPr dirty="0"/>
              <a:t>	</a:t>
            </a:r>
            <a:r>
              <a:rPr sz="2500" spc="-10" dirty="0">
                <a:latin typeface="Calibri"/>
                <a:cs typeface="Calibri"/>
              </a:rPr>
              <a:t>The particle-like </a:t>
            </a:r>
            <a:r>
              <a:rPr sz="2500" dirty="0">
                <a:latin typeface="Calibri"/>
                <a:cs typeface="Calibri"/>
              </a:rPr>
              <a:t>model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0" dirty="0">
                <a:latin typeface="Calibri"/>
                <a:cs typeface="Calibri"/>
              </a:rPr>
              <a:t>light </a:t>
            </a:r>
            <a:r>
              <a:rPr sz="2500" dirty="0">
                <a:latin typeface="Calibri"/>
                <a:cs typeface="Calibri"/>
              </a:rPr>
              <a:t>describes </a:t>
            </a:r>
            <a:r>
              <a:rPr sz="2500" spc="-10" dirty="0">
                <a:latin typeface="Calibri"/>
                <a:cs typeface="Calibri"/>
              </a:rPr>
              <a:t>large-scale </a:t>
            </a:r>
            <a:r>
              <a:rPr sz="2500" spc="-15" dirty="0">
                <a:latin typeface="Calibri"/>
                <a:cs typeface="Calibri"/>
              </a:rPr>
              <a:t>effects  </a:t>
            </a:r>
            <a:r>
              <a:rPr sz="2500" spc="-10" dirty="0">
                <a:latin typeface="Calibri"/>
                <a:cs typeface="Calibri"/>
              </a:rPr>
              <a:t>such </a:t>
            </a:r>
            <a:r>
              <a:rPr sz="2500" spc="-5" dirty="0">
                <a:latin typeface="Calibri"/>
                <a:cs typeface="Calibri"/>
              </a:rPr>
              <a:t>as </a:t>
            </a:r>
            <a:r>
              <a:rPr sz="2500" spc="-10" dirty="0">
                <a:latin typeface="Calibri"/>
                <a:cs typeface="Calibri"/>
              </a:rPr>
              <a:t>light passing through </a:t>
            </a:r>
            <a:r>
              <a:rPr sz="2500" spc="-5" dirty="0">
                <a:latin typeface="Calibri"/>
                <a:cs typeface="Calibri"/>
              </a:rPr>
              <a:t>lenses or </a:t>
            </a:r>
            <a:r>
              <a:rPr sz="2500" spc="-10" dirty="0">
                <a:latin typeface="Calibri"/>
                <a:cs typeface="Calibri"/>
              </a:rPr>
              <a:t>bouncing </a:t>
            </a:r>
            <a:r>
              <a:rPr sz="2500" spc="-15" dirty="0">
                <a:latin typeface="Calibri"/>
                <a:cs typeface="Calibri"/>
              </a:rPr>
              <a:t>off mirrors.  </a:t>
            </a:r>
            <a:r>
              <a:rPr sz="2500" spc="-40" dirty="0">
                <a:latin typeface="Calibri"/>
                <a:cs typeface="Calibri"/>
              </a:rPr>
              <a:t>However, </a:t>
            </a:r>
            <a:r>
              <a:rPr sz="2500" spc="-5" dirty="0">
                <a:latin typeface="Calibri"/>
                <a:cs typeface="Calibri"/>
              </a:rPr>
              <a:t>a </a:t>
            </a:r>
            <a:r>
              <a:rPr sz="2500" spc="-25" dirty="0">
                <a:latin typeface="Calibri"/>
                <a:cs typeface="Calibri"/>
              </a:rPr>
              <a:t>wavelike </a:t>
            </a:r>
            <a:r>
              <a:rPr sz="2500" spc="-5" dirty="0">
                <a:latin typeface="Calibri"/>
                <a:cs typeface="Calibri"/>
              </a:rPr>
              <a:t>model </a:t>
            </a:r>
            <a:r>
              <a:rPr sz="2500" spc="-10" dirty="0">
                <a:latin typeface="Calibri"/>
                <a:cs typeface="Calibri"/>
              </a:rPr>
              <a:t>must </a:t>
            </a:r>
            <a:r>
              <a:rPr sz="2500" spc="-5" dirty="0">
                <a:latin typeface="Calibri"/>
                <a:cs typeface="Calibri"/>
              </a:rPr>
              <a:t>be </a:t>
            </a:r>
            <a:r>
              <a:rPr sz="2500" spc="-10" dirty="0">
                <a:latin typeface="Calibri"/>
                <a:cs typeface="Calibri"/>
              </a:rPr>
              <a:t>used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10" dirty="0">
                <a:latin typeface="Calibri"/>
                <a:cs typeface="Calibri"/>
              </a:rPr>
              <a:t>describe fine  scale </a:t>
            </a:r>
            <a:r>
              <a:rPr sz="2500" spc="-15" dirty="0">
                <a:latin typeface="Calibri"/>
                <a:cs typeface="Calibri"/>
              </a:rPr>
              <a:t>effects </a:t>
            </a:r>
            <a:r>
              <a:rPr sz="2500" spc="-5" dirty="0">
                <a:latin typeface="Calibri"/>
                <a:cs typeface="Calibri"/>
              </a:rPr>
              <a:t>such as </a:t>
            </a:r>
            <a:r>
              <a:rPr sz="2500" spc="-15" dirty="0">
                <a:latin typeface="Calibri"/>
                <a:cs typeface="Calibri"/>
              </a:rPr>
              <a:t>interference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spc="-10" dirty="0">
                <a:latin typeface="Calibri"/>
                <a:cs typeface="Calibri"/>
              </a:rPr>
              <a:t>diffraction that </a:t>
            </a:r>
            <a:r>
              <a:rPr sz="2500" spc="-5" dirty="0">
                <a:latin typeface="Calibri"/>
                <a:cs typeface="Calibri"/>
              </a:rPr>
              <a:t>occur  when </a:t>
            </a:r>
            <a:r>
              <a:rPr sz="2500" spc="-10" dirty="0">
                <a:latin typeface="Calibri"/>
                <a:cs typeface="Calibri"/>
              </a:rPr>
              <a:t>light passes through small openings </a:t>
            </a:r>
            <a:r>
              <a:rPr sz="2500" spc="-5" dirty="0">
                <a:latin typeface="Calibri"/>
                <a:cs typeface="Calibri"/>
              </a:rPr>
              <a:t>or </a:t>
            </a:r>
            <a:r>
              <a:rPr sz="2500" spc="-15" dirty="0">
                <a:latin typeface="Calibri"/>
                <a:cs typeface="Calibri"/>
              </a:rPr>
              <a:t>by </a:t>
            </a:r>
            <a:r>
              <a:rPr sz="2500" spc="-10" dirty="0">
                <a:latin typeface="Calibri"/>
                <a:cs typeface="Calibri"/>
              </a:rPr>
              <a:t>sharp </a:t>
            </a:r>
            <a:r>
              <a:rPr sz="2500" spc="-5" dirty="0">
                <a:latin typeface="Calibri"/>
                <a:cs typeface="Calibri"/>
              </a:rPr>
              <a:t>edges.  </a:t>
            </a:r>
            <a:r>
              <a:rPr sz="2500" spc="-10" dirty="0">
                <a:latin typeface="Calibri"/>
                <a:cs typeface="Calibri"/>
              </a:rPr>
              <a:t>The </a:t>
            </a:r>
            <a:r>
              <a:rPr sz="2500" spc="-15" dirty="0">
                <a:latin typeface="Calibri"/>
                <a:cs typeface="Calibri"/>
              </a:rPr>
              <a:t>propagation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0" dirty="0">
                <a:latin typeface="Calibri"/>
                <a:cs typeface="Calibri"/>
              </a:rPr>
              <a:t>light </a:t>
            </a:r>
            <a:r>
              <a:rPr sz="2500" spc="-5" dirty="0">
                <a:latin typeface="Calibri"/>
                <a:cs typeface="Calibri"/>
              </a:rPr>
              <a:t>or </a:t>
            </a:r>
            <a:r>
              <a:rPr sz="2500" spc="-10" dirty="0">
                <a:latin typeface="Calibri"/>
                <a:cs typeface="Calibri"/>
              </a:rPr>
              <a:t>electromagnetic energy through  space </a:t>
            </a:r>
            <a:r>
              <a:rPr sz="2500" spc="-15" dirty="0">
                <a:latin typeface="Calibri"/>
                <a:cs typeface="Calibri"/>
              </a:rPr>
              <a:t>can </a:t>
            </a:r>
            <a:r>
              <a:rPr sz="2500" dirty="0">
                <a:latin typeface="Calibri"/>
                <a:cs typeface="Calibri"/>
              </a:rPr>
              <a:t>be </a:t>
            </a:r>
            <a:r>
              <a:rPr sz="2500" spc="-5" dirty="0">
                <a:latin typeface="Calibri"/>
                <a:cs typeface="Calibri"/>
              </a:rPr>
              <a:t>described in terms of a </a:t>
            </a:r>
            <a:r>
              <a:rPr sz="2500" spc="-15" dirty="0">
                <a:latin typeface="Calibri"/>
                <a:cs typeface="Calibri"/>
              </a:rPr>
              <a:t>traveling </a:t>
            </a:r>
            <a:r>
              <a:rPr sz="2500" spc="-25" dirty="0">
                <a:latin typeface="Calibri"/>
                <a:cs typeface="Calibri"/>
              </a:rPr>
              <a:t>wave </a:t>
            </a:r>
            <a:r>
              <a:rPr sz="2500" spc="-5" dirty="0">
                <a:latin typeface="Calibri"/>
                <a:cs typeface="Calibri"/>
              </a:rPr>
              <a:t>motion.  </a:t>
            </a:r>
            <a:r>
              <a:rPr sz="2500" spc="-10" dirty="0">
                <a:latin typeface="Calibri"/>
                <a:cs typeface="Calibri"/>
              </a:rPr>
              <a:t>The </a:t>
            </a:r>
            <a:r>
              <a:rPr sz="2500" spc="-25" dirty="0">
                <a:latin typeface="Calibri"/>
                <a:cs typeface="Calibri"/>
              </a:rPr>
              <a:t>wave </a:t>
            </a:r>
            <a:r>
              <a:rPr sz="2500" spc="-10" dirty="0">
                <a:latin typeface="Calibri"/>
                <a:cs typeface="Calibri"/>
              </a:rPr>
              <a:t>moves energy </a:t>
            </a:r>
            <a:r>
              <a:rPr sz="2500" spc="-5" dirty="0">
                <a:latin typeface="Calibri"/>
                <a:cs typeface="Calibri"/>
              </a:rPr>
              <a:t>without moving mass </a:t>
            </a:r>
            <a:r>
              <a:rPr sz="2500" spc="-15" dirty="0">
                <a:latin typeface="Calibri"/>
                <a:cs typeface="Calibri"/>
              </a:rPr>
              <a:t>from </a:t>
            </a:r>
            <a:r>
              <a:rPr sz="2500" spc="-5" dirty="0">
                <a:latin typeface="Calibri"/>
                <a:cs typeface="Calibri"/>
              </a:rPr>
              <a:t>one place  </a:t>
            </a:r>
            <a:r>
              <a:rPr sz="2500" spc="-15" dirty="0">
                <a:latin typeface="Calibri"/>
                <a:cs typeface="Calibri"/>
              </a:rPr>
              <a:t>to</a:t>
            </a:r>
            <a:r>
              <a:rPr sz="2500" spc="53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another </a:t>
            </a:r>
            <a:r>
              <a:rPr sz="2500" spc="-15" dirty="0">
                <a:latin typeface="Calibri"/>
                <a:cs typeface="Calibri"/>
              </a:rPr>
              <a:t>at  </a:t>
            </a:r>
            <a:r>
              <a:rPr sz="2500" spc="-5" dirty="0">
                <a:latin typeface="Calibri"/>
                <a:cs typeface="Calibri"/>
              </a:rPr>
              <a:t>a </a:t>
            </a:r>
            <a:r>
              <a:rPr sz="2500" spc="-10" dirty="0">
                <a:latin typeface="Calibri"/>
                <a:cs typeface="Calibri"/>
              </a:rPr>
              <a:t>speed </a:t>
            </a:r>
            <a:r>
              <a:rPr sz="2500" spc="-5" dirty="0">
                <a:latin typeface="Calibri"/>
                <a:cs typeface="Calibri"/>
              </a:rPr>
              <a:t>independent of its </a:t>
            </a:r>
            <a:r>
              <a:rPr sz="2500" spc="-10" dirty="0">
                <a:latin typeface="Calibri"/>
                <a:cs typeface="Calibri"/>
              </a:rPr>
              <a:t>intensity </a:t>
            </a:r>
            <a:r>
              <a:rPr sz="2500" spc="-5" dirty="0">
                <a:latin typeface="Calibri"/>
                <a:cs typeface="Calibri"/>
              </a:rPr>
              <a:t>or  </a:t>
            </a:r>
            <a:r>
              <a:rPr sz="2500" spc="-15" dirty="0">
                <a:latin typeface="Calibri"/>
                <a:cs typeface="Calibri"/>
              </a:rPr>
              <a:t>wavelength. </a:t>
            </a:r>
            <a:r>
              <a:rPr sz="2500" spc="-10" dirty="0">
                <a:latin typeface="Calibri"/>
                <a:cs typeface="Calibri"/>
              </a:rPr>
              <a:t>This </a:t>
            </a:r>
            <a:r>
              <a:rPr sz="2500" spc="-25" dirty="0">
                <a:latin typeface="Calibri"/>
                <a:cs typeface="Calibri"/>
              </a:rPr>
              <a:t>wave </a:t>
            </a:r>
            <a:r>
              <a:rPr sz="2500" spc="-15" dirty="0">
                <a:latin typeface="Calibri"/>
                <a:cs typeface="Calibri"/>
              </a:rPr>
              <a:t>nature </a:t>
            </a:r>
            <a:r>
              <a:rPr sz="2500" spc="-5" dirty="0">
                <a:latin typeface="Calibri"/>
                <a:cs typeface="Calibri"/>
              </a:rPr>
              <a:t>of light is the </a:t>
            </a:r>
            <a:r>
              <a:rPr sz="2500" spc="-10" dirty="0">
                <a:latin typeface="Calibri"/>
                <a:cs typeface="Calibri"/>
              </a:rPr>
              <a:t>basis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5" dirty="0">
                <a:latin typeface="Calibri"/>
                <a:cs typeface="Calibri"/>
              </a:rPr>
              <a:t>physical </a:t>
            </a:r>
            <a:r>
              <a:rPr sz="2500" spc="53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optics and describes the </a:t>
            </a:r>
            <a:r>
              <a:rPr sz="2500" spc="-10" dirty="0">
                <a:latin typeface="Calibri"/>
                <a:cs typeface="Calibri"/>
              </a:rPr>
              <a:t>interaction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0" dirty="0">
                <a:latin typeface="Calibri"/>
                <a:cs typeface="Calibri"/>
              </a:rPr>
              <a:t>light </a:t>
            </a:r>
            <a:r>
              <a:rPr sz="2500" spc="-5" dirty="0">
                <a:latin typeface="Calibri"/>
                <a:cs typeface="Calibri"/>
              </a:rPr>
              <a:t>with media. </a:t>
            </a:r>
            <a:r>
              <a:rPr sz="2500" spc="-15" dirty="0">
                <a:latin typeface="Calibri"/>
                <a:cs typeface="Calibri"/>
              </a:rPr>
              <a:t>Many  </a:t>
            </a:r>
            <a:r>
              <a:rPr sz="2500" spc="-5" dirty="0">
                <a:latin typeface="Calibri"/>
                <a:cs typeface="Calibri"/>
              </a:rPr>
              <a:t>of these </a:t>
            </a:r>
            <a:r>
              <a:rPr sz="2500" spc="-10" dirty="0">
                <a:latin typeface="Calibri"/>
                <a:cs typeface="Calibri"/>
              </a:rPr>
              <a:t>processes require </a:t>
            </a:r>
            <a:r>
              <a:rPr sz="2500" spc="-5" dirty="0">
                <a:latin typeface="Calibri"/>
                <a:cs typeface="Calibri"/>
              </a:rPr>
              <a:t>calculus and </a:t>
            </a:r>
            <a:r>
              <a:rPr sz="2500" spc="-10" dirty="0">
                <a:latin typeface="Calibri"/>
                <a:cs typeface="Calibri"/>
              </a:rPr>
              <a:t>quantum </a:t>
            </a:r>
            <a:r>
              <a:rPr sz="2500" dirty="0">
                <a:latin typeface="Calibri"/>
                <a:cs typeface="Calibri"/>
              </a:rPr>
              <a:t>theory </a:t>
            </a:r>
            <a:r>
              <a:rPr sz="2500" spc="-30" dirty="0">
                <a:latin typeface="Calibri"/>
                <a:cs typeface="Calibri"/>
              </a:rPr>
              <a:t>to  </a:t>
            </a:r>
            <a:r>
              <a:rPr sz="2500" spc="-10" dirty="0">
                <a:latin typeface="Calibri"/>
                <a:cs typeface="Calibri"/>
              </a:rPr>
              <a:t>describe </a:t>
            </a:r>
            <a:r>
              <a:rPr sz="2500" spc="-5" dirty="0">
                <a:latin typeface="Calibri"/>
                <a:cs typeface="Calibri"/>
              </a:rPr>
              <a:t>them</a:t>
            </a:r>
            <a:r>
              <a:rPr sz="2500" spc="4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rigorously.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8300" y="289559"/>
            <a:ext cx="5946648" cy="1258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98424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3556635" marR="1433195" indent="-2118995">
              <a:lnSpc>
                <a:spcPct val="100000"/>
              </a:lnSpc>
              <a:spcBef>
                <a:spcPts val="955"/>
              </a:spcBef>
            </a:pPr>
            <a:r>
              <a:rPr lang="en-US" sz="2800" spc="-15" dirty="0" smtClean="0"/>
              <a:t>Lecture one (Nature and propagation  of light)</a:t>
            </a:r>
            <a:endParaRPr sz="2800" dirty="0"/>
          </a:p>
        </p:txBody>
      </p:sp>
      <p:sp>
        <p:nvSpPr>
          <p:cNvPr id="5" name="object 5"/>
          <p:cNvSpPr txBox="1"/>
          <p:nvPr/>
        </p:nvSpPr>
        <p:spPr>
          <a:xfrm>
            <a:off x="535940" y="1420190"/>
            <a:ext cx="51365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libri"/>
                <a:cs typeface="Calibri"/>
              </a:rPr>
              <a:t>Characteristics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light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waves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53070" y="2178618"/>
            <a:ext cx="5986998" cy="37728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724" y="214884"/>
            <a:ext cx="6790944" cy="1426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104387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475990" marR="1045844" indent="-2425065">
              <a:lnSpc>
                <a:spcPct val="100000"/>
              </a:lnSpc>
              <a:spcBef>
                <a:spcPts val="459"/>
              </a:spcBef>
            </a:pPr>
            <a:r>
              <a:rPr lang="en-US" spc="-10" dirty="0" smtClean="0"/>
              <a:t>Lecture one (Nature and propagation  of light)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402437" y="1612138"/>
            <a:ext cx="8208645" cy="157480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55600" marR="5715" indent="-342900">
              <a:lnSpc>
                <a:spcPts val="202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Wavelength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</a:t>
            </a:r>
            <a:r>
              <a:rPr sz="1800" spc="-5" dirty="0">
                <a:latin typeface="Symbol"/>
                <a:cs typeface="Symbol"/>
              </a:rPr>
              <a:t></a:t>
            </a:r>
            <a:r>
              <a:rPr sz="1800" spc="-5" dirty="0">
                <a:latin typeface="Times New Roman"/>
                <a:cs typeface="Times New Roman"/>
              </a:rPr>
              <a:t>):The distance from </a:t>
            </a:r>
            <a:r>
              <a:rPr sz="1800" dirty="0">
                <a:latin typeface="Times New Roman"/>
                <a:cs typeface="Times New Roman"/>
              </a:rPr>
              <a:t>one peak to the </a:t>
            </a:r>
            <a:r>
              <a:rPr sz="1800" spc="-5" dirty="0">
                <a:latin typeface="Times New Roman"/>
                <a:cs typeface="Times New Roman"/>
              </a:rPr>
              <a:t>next, Measured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nanometers  (nm), micrometers (</a:t>
            </a:r>
            <a:r>
              <a:rPr sz="1800" spc="-5" dirty="0">
                <a:latin typeface="Symbol"/>
                <a:cs typeface="Symbol"/>
              </a:rPr>
              <a:t></a:t>
            </a:r>
            <a:r>
              <a:rPr sz="1800" spc="-5" dirty="0">
                <a:latin typeface="Times New Roman"/>
                <a:cs typeface="Times New Roman"/>
              </a:rPr>
              <a:t>m), </a:t>
            </a:r>
            <a:r>
              <a:rPr sz="1800" dirty="0">
                <a:latin typeface="Times New Roman"/>
                <a:cs typeface="Times New Roman"/>
              </a:rPr>
              <a:t>or angstroms ( , 1 = 0.1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nm).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020"/>
              </a:lnSpc>
              <a:spcBef>
                <a:spcPts val="15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Wavenumber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</a:t>
            </a:r>
            <a:r>
              <a:rPr sz="1800" spc="-5" dirty="0">
                <a:latin typeface="Cambria Math"/>
                <a:cs typeface="Cambria Math"/>
              </a:rPr>
              <a:t>𝜐</a:t>
            </a:r>
            <a:r>
              <a:rPr sz="1800" spc="-5" dirty="0">
                <a:latin typeface="Times New Roman"/>
                <a:cs typeface="Times New Roman"/>
              </a:rPr>
              <a:t>):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wavenumber is </a:t>
            </a:r>
            <a:r>
              <a:rPr sz="1800" dirty="0">
                <a:latin typeface="Times New Roman"/>
                <a:cs typeface="Times New Roman"/>
              </a:rPr>
              <a:t>how </a:t>
            </a:r>
            <a:r>
              <a:rPr sz="1800" spc="-5" dirty="0">
                <a:latin typeface="Times New Roman"/>
                <a:cs typeface="Times New Roman"/>
              </a:rPr>
              <a:t>many waves fit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the distance </a:t>
            </a:r>
            <a:r>
              <a:rPr sz="1800" dirty="0">
                <a:latin typeface="Times New Roman"/>
                <a:cs typeface="Times New Roman"/>
              </a:rPr>
              <a:t>of 1 </a:t>
            </a:r>
            <a:r>
              <a:rPr sz="1800" spc="-5" dirty="0">
                <a:latin typeface="Times New Roman"/>
                <a:cs typeface="Times New Roman"/>
              </a:rPr>
              <a:t>cm. 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measured </a:t>
            </a:r>
            <a:r>
              <a:rPr sz="1800" dirty="0">
                <a:latin typeface="Times New Roman"/>
                <a:cs typeface="Times New Roman"/>
              </a:rPr>
              <a:t>in inverse centimeters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(cm</a:t>
            </a:r>
            <a:r>
              <a:rPr sz="1800" spc="-7" baseline="25462" dirty="0">
                <a:latin typeface="Times New Roman"/>
                <a:cs typeface="Times New Roman"/>
              </a:rPr>
              <a:t>-1</a:t>
            </a:r>
            <a:r>
              <a:rPr sz="1800" spc="-5" dirty="0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Also </a:t>
            </a:r>
            <a:r>
              <a:rPr sz="1800" dirty="0">
                <a:latin typeface="Times New Roman"/>
                <a:cs typeface="Times New Roman"/>
              </a:rPr>
              <a:t>the inverse of the wavelength (1/λ) </a:t>
            </a:r>
            <a:r>
              <a:rPr sz="1800" spc="-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the wave </a:t>
            </a:r>
            <a:r>
              <a:rPr sz="1800" spc="-5" dirty="0">
                <a:latin typeface="Times New Roman"/>
                <a:cs typeface="Times New Roman"/>
              </a:rPr>
              <a:t>number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dirty="0">
                <a:latin typeface="Cambria Math"/>
                <a:cs typeface="Cambria Math"/>
              </a:rPr>
              <a:t>𝜐</a:t>
            </a:r>
            <a:r>
              <a:rPr sz="1800" dirty="0">
                <a:latin typeface="Times New Roman"/>
                <a:cs typeface="Times New Roman"/>
              </a:rPr>
              <a:t>), which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80020" y="3656076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02437" y="3481196"/>
            <a:ext cx="1994535" cy="40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178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221105" algn="l"/>
              </a:tabLst>
            </a:pPr>
            <a:r>
              <a:rPr sz="1800" dirty="0">
                <a:latin typeface="Cambria Math"/>
                <a:cs typeface="Cambria Math"/>
              </a:rPr>
              <a:t>υ</a:t>
            </a:r>
            <a:r>
              <a:rPr sz="1800" spc="10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</a:t>
            </a:r>
            <a:r>
              <a:rPr sz="1800" spc="105" dirty="0">
                <a:latin typeface="Cambria Math"/>
                <a:cs typeface="Cambria Math"/>
              </a:rPr>
              <a:t> </a:t>
            </a:r>
            <a:r>
              <a:rPr sz="1950" spc="60" baseline="44871" dirty="0">
                <a:latin typeface="Cambria Math"/>
                <a:cs typeface="Cambria Math"/>
              </a:rPr>
              <a:t>1	</a:t>
            </a:r>
            <a:r>
              <a:rPr sz="1800" dirty="0">
                <a:latin typeface="Cambria Math"/>
                <a:cs typeface="Cambria Math"/>
              </a:rPr>
              <a:t>; 𝑢𝑛𝑖𝑡</a:t>
            </a:r>
            <a:r>
              <a:rPr sz="1800" spc="-13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𝑖𝑠</a:t>
            </a:r>
            <a:endParaRPr sz="1800">
              <a:latin typeface="Cambria Math"/>
              <a:cs typeface="Cambria Math"/>
            </a:endParaRPr>
          </a:p>
          <a:p>
            <a:pPr marR="333375" algn="ctr">
              <a:lnSpc>
                <a:spcPts val="1180"/>
              </a:lnSpc>
            </a:pPr>
            <a:r>
              <a:rPr sz="1300" spc="95" dirty="0">
                <a:latin typeface="Cambria Math"/>
                <a:cs typeface="Cambria Math"/>
              </a:rPr>
              <a:t>𝜆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6504" y="3360800"/>
            <a:ext cx="268605" cy="52260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sz="1300" spc="40" dirty="0">
                <a:latin typeface="Cambria Math"/>
                <a:cs typeface="Cambria Math"/>
              </a:rPr>
              <a:t>1</a:t>
            </a:r>
            <a:endParaRPr sz="13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z="1300" spc="145" dirty="0">
                <a:latin typeface="Cambria Math"/>
                <a:cs typeface="Cambria Math"/>
              </a:rPr>
              <a:t>𝑐</a:t>
            </a:r>
            <a:r>
              <a:rPr sz="1300" spc="170" dirty="0">
                <a:latin typeface="Cambria Math"/>
                <a:cs typeface="Cambria Math"/>
              </a:rPr>
              <a:t>𝑚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28697" y="3656076"/>
            <a:ext cx="242570" cy="0"/>
          </a:xfrm>
          <a:custGeom>
            <a:avLst/>
            <a:gdLst/>
            <a:ahLst/>
            <a:cxnLst/>
            <a:rect l="l" t="t" r="r" b="b"/>
            <a:pathLst>
              <a:path w="242569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02437" y="3985641"/>
            <a:ext cx="8209915" cy="107759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55600" marR="5080" indent="-342900" algn="just">
              <a:lnSpc>
                <a:spcPct val="94500"/>
              </a:lnSpc>
              <a:spcBef>
                <a:spcPts val="215"/>
              </a:spcBef>
              <a:buFont typeface="Arial"/>
              <a:buChar char="•"/>
              <a:tabLst>
                <a:tab pos="408940" algn="l"/>
              </a:tabLst>
            </a:pPr>
            <a:r>
              <a:rPr dirty="0"/>
              <a:t>	</a:t>
            </a:r>
            <a:r>
              <a:rPr sz="1800" dirty="0">
                <a:latin typeface="Times New Roman"/>
                <a:cs typeface="Times New Roman"/>
              </a:rPr>
              <a:t>The wave </a:t>
            </a:r>
            <a:r>
              <a:rPr sz="1800" spc="-5" dirty="0">
                <a:latin typeface="Times New Roman"/>
                <a:cs typeface="Times New Roman"/>
              </a:rPr>
              <a:t>propagates </a:t>
            </a:r>
            <a:r>
              <a:rPr sz="1800" dirty="0">
                <a:latin typeface="Times New Roman"/>
                <a:cs typeface="Times New Roman"/>
              </a:rPr>
              <a:t>at a </a:t>
            </a:r>
            <a:r>
              <a:rPr sz="1800" spc="-5" dirty="0">
                <a:latin typeface="Times New Roman"/>
                <a:cs typeface="Times New Roman"/>
              </a:rPr>
              <a:t>wave </a:t>
            </a:r>
            <a:r>
              <a:rPr sz="1800" dirty="0">
                <a:latin typeface="Times New Roman"/>
                <a:cs typeface="Times New Roman"/>
              </a:rPr>
              <a:t>speed </a:t>
            </a:r>
            <a:r>
              <a:rPr sz="1800" spc="-5" dirty="0">
                <a:latin typeface="Times New Roman"/>
                <a:cs typeface="Times New Roman"/>
              </a:rPr>
              <a:t>(v). </a:t>
            </a:r>
            <a:r>
              <a:rPr sz="1800" dirty="0">
                <a:latin typeface="Times New Roman"/>
                <a:cs typeface="Times New Roman"/>
              </a:rPr>
              <a:t>This wave </a:t>
            </a:r>
            <a:r>
              <a:rPr sz="1800" spc="-5" dirty="0">
                <a:latin typeface="Times New Roman"/>
                <a:cs typeface="Times New Roman"/>
              </a:rPr>
              <a:t>speed </a:t>
            </a:r>
            <a:r>
              <a:rPr sz="1800" dirty="0">
                <a:latin typeface="Times New Roman"/>
                <a:cs typeface="Times New Roman"/>
              </a:rPr>
              <a:t>in a </a:t>
            </a:r>
            <a:r>
              <a:rPr sz="1800" spc="-5" dirty="0">
                <a:latin typeface="Times New Roman"/>
                <a:cs typeface="Times New Roman"/>
              </a:rPr>
              <a:t>vacuum is </a:t>
            </a:r>
            <a:r>
              <a:rPr sz="1800" dirty="0">
                <a:latin typeface="Times New Roman"/>
                <a:cs typeface="Times New Roman"/>
              </a:rPr>
              <a:t>equal to  c, and is less </a:t>
            </a:r>
            <a:r>
              <a:rPr sz="1800" spc="-5" dirty="0">
                <a:latin typeface="Times New Roman"/>
                <a:cs typeface="Times New Roman"/>
              </a:rPr>
              <a:t>than </a:t>
            </a:r>
            <a:r>
              <a:rPr sz="1800" dirty="0">
                <a:latin typeface="Times New Roman"/>
                <a:cs typeface="Times New Roman"/>
              </a:rPr>
              <a:t>c in a </a:t>
            </a:r>
            <a:r>
              <a:rPr sz="1800" spc="-5" dirty="0">
                <a:latin typeface="Times New Roman"/>
                <a:cs typeface="Times New Roman"/>
              </a:rPr>
              <a:t>medium. At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stationary </a:t>
            </a:r>
            <a:r>
              <a:rPr sz="1800" dirty="0">
                <a:latin typeface="Times New Roman"/>
                <a:cs typeface="Times New Roman"/>
              </a:rPr>
              <a:t>point along </a:t>
            </a:r>
            <a:r>
              <a:rPr sz="1800" spc="-5" dirty="0">
                <a:latin typeface="Times New Roman"/>
                <a:cs typeface="Times New Roman"/>
              </a:rPr>
              <a:t>the wave,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wave  passes </a:t>
            </a:r>
            <a:r>
              <a:rPr sz="1800" spc="-10" dirty="0">
                <a:latin typeface="Times New Roman"/>
                <a:cs typeface="Times New Roman"/>
              </a:rPr>
              <a:t>by </a:t>
            </a:r>
            <a:r>
              <a:rPr sz="1800" dirty="0">
                <a:latin typeface="Times New Roman"/>
                <a:cs typeface="Times New Roman"/>
              </a:rPr>
              <a:t>in a </a:t>
            </a:r>
            <a:r>
              <a:rPr sz="1800" spc="-5" dirty="0">
                <a:latin typeface="Times New Roman"/>
                <a:cs typeface="Times New Roman"/>
              </a:rPr>
              <a:t>repeating cycle.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time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complete </a:t>
            </a:r>
            <a:r>
              <a:rPr sz="1800" dirty="0">
                <a:latin typeface="Times New Roman"/>
                <a:cs typeface="Times New Roman"/>
              </a:rPr>
              <a:t>one </a:t>
            </a:r>
            <a:r>
              <a:rPr sz="1800" spc="-5" dirty="0">
                <a:latin typeface="Times New Roman"/>
                <a:cs typeface="Times New Roman"/>
              </a:rPr>
              <a:t>cycle is </a:t>
            </a:r>
            <a:r>
              <a:rPr sz="1800" dirty="0">
                <a:latin typeface="Times New Roman"/>
                <a:cs typeface="Times New Roman"/>
              </a:rPr>
              <a:t>called </a:t>
            </a:r>
            <a:r>
              <a:rPr sz="1800" spc="-5" dirty="0">
                <a:latin typeface="Times New Roman"/>
                <a:cs typeface="Times New Roman"/>
              </a:rPr>
              <a:t>the cycle  time </a:t>
            </a:r>
            <a:r>
              <a:rPr sz="1800" dirty="0">
                <a:latin typeface="Times New Roman"/>
                <a:cs typeface="Times New Roman"/>
              </a:rPr>
              <a:t>or period (τ) and can be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calculated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437" y="5301233"/>
            <a:ext cx="3141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623185" algn="l"/>
              </a:tabLst>
            </a:pPr>
            <a:r>
              <a:rPr sz="1800" dirty="0">
                <a:latin typeface="Times New Roman"/>
                <a:cs typeface="Times New Roman"/>
              </a:rPr>
              <a:t>Period or </a:t>
            </a:r>
            <a:r>
              <a:rPr sz="1800" spc="5" dirty="0">
                <a:latin typeface="Times New Roman"/>
                <a:cs typeface="Times New Roman"/>
              </a:rPr>
              <a:t>cycle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	</a:t>
            </a:r>
            <a:r>
              <a:rPr sz="1800" dirty="0">
                <a:latin typeface="Cambria Math"/>
                <a:cs typeface="Cambria Math"/>
              </a:rPr>
              <a:t>τ =</a:t>
            </a:r>
            <a:r>
              <a:rPr sz="1800" spc="110" dirty="0">
                <a:latin typeface="Cambria Math"/>
                <a:cs typeface="Cambria Math"/>
              </a:rPr>
              <a:t> </a:t>
            </a:r>
            <a:r>
              <a:rPr sz="1950" spc="142" baseline="44871" dirty="0">
                <a:latin typeface="Cambria Math"/>
                <a:cs typeface="Cambria Math"/>
              </a:rPr>
              <a:t>𝜆</a:t>
            </a:r>
            <a:endParaRPr sz="1950" baseline="44871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32428" y="547573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02437" y="5386222"/>
            <a:ext cx="8206740" cy="969644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030220">
              <a:lnSpc>
                <a:spcPct val="100000"/>
              </a:lnSpc>
              <a:spcBef>
                <a:spcPts val="830"/>
              </a:spcBef>
            </a:pPr>
            <a:r>
              <a:rPr sz="1300" spc="100" dirty="0">
                <a:latin typeface="Cambria Math"/>
                <a:cs typeface="Cambria Math"/>
              </a:rPr>
              <a:t>v</a:t>
            </a:r>
            <a:endParaRPr sz="1300">
              <a:latin typeface="Cambria Math"/>
              <a:cs typeface="Cambria Math"/>
            </a:endParaRPr>
          </a:p>
          <a:p>
            <a:pPr marL="355600" marR="5080" indent="-342900">
              <a:lnSpc>
                <a:spcPts val="2000"/>
              </a:lnSpc>
              <a:spcBef>
                <a:spcPts val="1175"/>
              </a:spcBef>
              <a:buFont typeface="Arial"/>
              <a:buChar char="•"/>
              <a:tabLst>
                <a:tab pos="413384" algn="l"/>
                <a:tab pos="414020" algn="l"/>
              </a:tabLst>
            </a:pPr>
            <a:r>
              <a:rPr dirty="0"/>
              <a:t>	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Frequency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𝑓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It </a:t>
            </a:r>
            <a:r>
              <a:rPr sz="1800" spc="-5" dirty="0">
                <a:latin typeface="Times New Roman"/>
                <a:cs typeface="Times New Roman"/>
              </a:rPr>
              <a:t>is measured as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number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waves </a:t>
            </a:r>
            <a:r>
              <a:rPr sz="1800" dirty="0">
                <a:latin typeface="Times New Roman"/>
                <a:cs typeface="Times New Roman"/>
              </a:rPr>
              <a:t>that </a:t>
            </a:r>
            <a:r>
              <a:rPr sz="1800" spc="-5" dirty="0">
                <a:latin typeface="Times New Roman"/>
                <a:cs typeface="Times New Roman"/>
              </a:rPr>
              <a:t>pass </a:t>
            </a:r>
            <a:r>
              <a:rPr sz="1800" dirty="0">
                <a:latin typeface="Times New Roman"/>
                <a:cs typeface="Times New Roman"/>
              </a:rPr>
              <a:t>a given point in </a:t>
            </a:r>
            <a:r>
              <a:rPr sz="1800" spc="-5" dirty="0">
                <a:latin typeface="Times New Roman"/>
                <a:cs typeface="Times New Roman"/>
              </a:rPr>
              <a:t>one  </a:t>
            </a:r>
            <a:r>
              <a:rPr sz="1800" dirty="0">
                <a:latin typeface="Times New Roman"/>
                <a:cs typeface="Times New Roman"/>
              </a:rPr>
              <a:t>second. The unit for frequency </a:t>
            </a:r>
            <a:r>
              <a:rPr sz="1800" spc="-5" dirty="0">
                <a:latin typeface="Times New Roman"/>
                <a:cs typeface="Times New Roman"/>
              </a:rPr>
              <a:t>is </a:t>
            </a:r>
            <a:r>
              <a:rPr sz="1800" spc="5" dirty="0">
                <a:latin typeface="Times New Roman"/>
                <a:cs typeface="Times New Roman"/>
              </a:rPr>
              <a:t>cycles </a:t>
            </a:r>
            <a:r>
              <a:rPr sz="1800" dirty="0">
                <a:latin typeface="Times New Roman"/>
                <a:cs typeface="Times New Roman"/>
              </a:rPr>
              <a:t>per second, also called hertz</a:t>
            </a:r>
            <a:r>
              <a:rPr sz="1800" spc="-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(Hz).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8300" y="289559"/>
            <a:ext cx="5946648" cy="1258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7200" y="274700"/>
            <a:ext cx="8229600" cy="984244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3556635" marR="1433195" indent="-2118995">
              <a:lnSpc>
                <a:spcPct val="100000"/>
              </a:lnSpc>
              <a:spcBef>
                <a:spcPts val="955"/>
              </a:spcBef>
            </a:pPr>
            <a:r>
              <a:rPr lang="en-US" sz="2800" spc="-15" dirty="0" smtClean="0">
                <a:latin typeface="Calibri"/>
                <a:cs typeface="Calibri"/>
              </a:rPr>
              <a:t>Lecture one (Nature and propagation  of light)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517750"/>
            <a:ext cx="8074659" cy="47358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Electromagnetic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Spectrum:-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443230" algn="l"/>
              </a:tabLst>
            </a:pPr>
            <a:r>
              <a:rPr dirty="0"/>
              <a:t>	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electromagnetic </a:t>
            </a:r>
            <a:r>
              <a:rPr sz="3000" spc="-5" dirty="0">
                <a:latin typeface="Calibri"/>
                <a:cs typeface="Calibri"/>
              </a:rPr>
              <a:t>(EM) spectrum </a:t>
            </a:r>
            <a:r>
              <a:rPr sz="3000" spc="-10" dirty="0">
                <a:latin typeface="Calibri"/>
                <a:cs typeface="Calibri"/>
              </a:rPr>
              <a:t>is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5" dirty="0">
                <a:latin typeface="Calibri"/>
                <a:cs typeface="Calibri"/>
              </a:rPr>
              <a:t>range  </a:t>
            </a:r>
            <a:r>
              <a:rPr sz="3000" dirty="0">
                <a:latin typeface="Calibri"/>
                <a:cs typeface="Calibri"/>
              </a:rPr>
              <a:t>of all </a:t>
            </a:r>
            <a:r>
              <a:rPr sz="3000" spc="-5" dirty="0">
                <a:latin typeface="Calibri"/>
                <a:cs typeface="Calibri"/>
              </a:rPr>
              <a:t>types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EM </a:t>
            </a:r>
            <a:r>
              <a:rPr sz="3000" spc="-15" dirty="0">
                <a:latin typeface="Calibri"/>
                <a:cs typeface="Calibri"/>
              </a:rPr>
              <a:t>radiation. </a:t>
            </a:r>
            <a:r>
              <a:rPr sz="3000" spc="-10" dirty="0">
                <a:latin typeface="Calibri"/>
                <a:cs typeface="Calibri"/>
              </a:rPr>
              <a:t>Radiation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spc="-10" dirty="0">
                <a:latin typeface="Calibri"/>
                <a:cs typeface="Calibri"/>
              </a:rPr>
              <a:t>energy  that </a:t>
            </a:r>
            <a:r>
              <a:rPr sz="3000" spc="-25" dirty="0">
                <a:latin typeface="Calibri"/>
                <a:cs typeface="Calibri"/>
              </a:rPr>
              <a:t>travels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spreads </a:t>
            </a:r>
            <a:r>
              <a:rPr sz="3000" spc="-5" dirty="0">
                <a:latin typeface="Calibri"/>
                <a:cs typeface="Calibri"/>
              </a:rPr>
              <a:t>out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5" dirty="0">
                <a:latin typeface="Calibri"/>
                <a:cs typeface="Calibri"/>
              </a:rPr>
              <a:t>it </a:t>
            </a:r>
            <a:r>
              <a:rPr sz="3000" spc="-10" dirty="0">
                <a:latin typeface="Calibri"/>
                <a:cs typeface="Calibri"/>
              </a:rPr>
              <a:t>goes </a:t>
            </a:r>
            <a:r>
              <a:rPr sz="3000" dirty="0">
                <a:latin typeface="Calibri"/>
                <a:cs typeface="Calibri"/>
              </a:rPr>
              <a:t>– </a:t>
            </a:r>
            <a:r>
              <a:rPr sz="3000" spc="-10" dirty="0">
                <a:latin typeface="Calibri"/>
                <a:cs typeface="Calibri"/>
              </a:rPr>
              <a:t>the  </a:t>
            </a:r>
            <a:r>
              <a:rPr sz="3000" spc="-5" dirty="0">
                <a:latin typeface="Calibri"/>
                <a:cs typeface="Calibri"/>
              </a:rPr>
              <a:t>visible </a:t>
            </a:r>
            <a:r>
              <a:rPr sz="3000" spc="-10" dirty="0">
                <a:latin typeface="Calibri"/>
                <a:cs typeface="Calibri"/>
              </a:rPr>
              <a:t>light that comes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a lamp </a:t>
            </a:r>
            <a:r>
              <a:rPr sz="3000" spc="-5" dirty="0">
                <a:latin typeface="Calibri"/>
                <a:cs typeface="Calibri"/>
              </a:rPr>
              <a:t>in </a:t>
            </a:r>
            <a:r>
              <a:rPr sz="3000" spc="-15" dirty="0">
                <a:latin typeface="Calibri"/>
                <a:cs typeface="Calibri"/>
              </a:rPr>
              <a:t>your </a:t>
            </a:r>
            <a:r>
              <a:rPr sz="3000" spc="-5" dirty="0">
                <a:latin typeface="Calibri"/>
                <a:cs typeface="Calibri"/>
              </a:rPr>
              <a:t>house  </a:t>
            </a:r>
            <a:r>
              <a:rPr sz="3000" dirty="0">
                <a:latin typeface="Calibri"/>
                <a:cs typeface="Calibri"/>
              </a:rPr>
              <a:t>and the </a:t>
            </a:r>
            <a:r>
              <a:rPr sz="3000" spc="-15" dirty="0">
                <a:latin typeface="Calibri"/>
                <a:cs typeface="Calibri"/>
              </a:rPr>
              <a:t>radio </a:t>
            </a:r>
            <a:r>
              <a:rPr sz="3000" spc="-20" dirty="0">
                <a:latin typeface="Calibri"/>
                <a:cs typeface="Calibri"/>
              </a:rPr>
              <a:t>waves </a:t>
            </a:r>
            <a:r>
              <a:rPr sz="3000" spc="-10" dirty="0">
                <a:latin typeface="Calibri"/>
                <a:cs typeface="Calibri"/>
              </a:rPr>
              <a:t>that come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5" dirty="0">
                <a:latin typeface="Calibri"/>
                <a:cs typeface="Calibri"/>
              </a:rPr>
              <a:t>radio </a:t>
            </a:r>
            <a:r>
              <a:rPr sz="3000" spc="64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station are two </a:t>
            </a:r>
            <a:r>
              <a:rPr sz="3000" spc="-5" dirty="0">
                <a:latin typeface="Calibri"/>
                <a:cs typeface="Calibri"/>
              </a:rPr>
              <a:t>types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electromagnetic  radiation.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other </a:t>
            </a:r>
            <a:r>
              <a:rPr sz="3000" dirty="0">
                <a:latin typeface="Calibri"/>
                <a:cs typeface="Calibri"/>
              </a:rPr>
              <a:t>types of </a:t>
            </a:r>
            <a:r>
              <a:rPr sz="3000" spc="-5" dirty="0">
                <a:latin typeface="Calibri"/>
                <a:cs typeface="Calibri"/>
              </a:rPr>
              <a:t>EM </a:t>
            </a:r>
            <a:r>
              <a:rPr sz="3000" spc="-15" dirty="0">
                <a:latin typeface="Calibri"/>
                <a:cs typeface="Calibri"/>
              </a:rPr>
              <a:t>radiation that  </a:t>
            </a:r>
            <a:r>
              <a:rPr sz="3000" spc="-25" dirty="0">
                <a:latin typeface="Calibri"/>
                <a:cs typeface="Calibri"/>
              </a:rPr>
              <a:t>make </a:t>
            </a:r>
            <a:r>
              <a:rPr sz="3000" spc="-5" dirty="0">
                <a:latin typeface="Calibri"/>
                <a:cs typeface="Calibri"/>
              </a:rPr>
              <a:t>up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electromagnetic </a:t>
            </a:r>
            <a:r>
              <a:rPr sz="3000" spc="-5" dirty="0">
                <a:latin typeface="Calibri"/>
                <a:cs typeface="Calibri"/>
              </a:rPr>
              <a:t>spectrum </a:t>
            </a:r>
            <a:r>
              <a:rPr sz="3000" spc="-15" dirty="0">
                <a:latin typeface="Calibri"/>
                <a:cs typeface="Calibri"/>
              </a:rPr>
              <a:t>are  </a:t>
            </a:r>
            <a:r>
              <a:rPr sz="3000" spc="-20" dirty="0">
                <a:latin typeface="Calibri"/>
                <a:cs typeface="Calibri"/>
              </a:rPr>
              <a:t>microwaves, infrared </a:t>
            </a:r>
            <a:r>
              <a:rPr sz="3000" spc="-10" dirty="0">
                <a:latin typeface="Calibri"/>
                <a:cs typeface="Calibri"/>
              </a:rPr>
              <a:t>light, </a:t>
            </a:r>
            <a:r>
              <a:rPr sz="3000" spc="-15" dirty="0">
                <a:latin typeface="Calibri"/>
                <a:cs typeface="Calibri"/>
              </a:rPr>
              <a:t>ultraviolet, </a:t>
            </a:r>
            <a:r>
              <a:rPr sz="3000" spc="-30" dirty="0">
                <a:latin typeface="Calibri"/>
                <a:cs typeface="Calibri"/>
              </a:rPr>
              <a:t>X-rays </a:t>
            </a:r>
            <a:r>
              <a:rPr sz="3000" dirty="0">
                <a:latin typeface="Calibri"/>
                <a:cs typeface="Calibri"/>
              </a:rPr>
              <a:t>and  </a:t>
            </a:r>
            <a:r>
              <a:rPr sz="3000" spc="-15" dirty="0">
                <a:latin typeface="Calibri"/>
                <a:cs typeface="Calibri"/>
              </a:rPr>
              <a:t>gamma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rays.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958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Lecture one (Nature and propagation  of light)</vt:lpstr>
      <vt:lpstr>PowerPoint Presentation</vt:lpstr>
      <vt:lpstr>Lecture one (Nature and propagation  of light)</vt:lpstr>
      <vt:lpstr>Lecture one (Nature and propagation  of light)</vt:lpstr>
      <vt:lpstr>Lecture one (Nature and propagation  of light)</vt:lpstr>
      <vt:lpstr>Lecture one (Nature and propagation  of light)</vt:lpstr>
      <vt:lpstr>PowerPoint Presentation</vt:lpstr>
      <vt:lpstr>Lecture one (Nature and propagation  of light)</vt:lpstr>
      <vt:lpstr>PowerPoint Presentation</vt:lpstr>
      <vt:lpstr>Lecture one (Nature and propagation  of light)</vt:lpstr>
      <vt:lpstr>Lecture one (Nature and propagation  of light)</vt:lpstr>
      <vt:lpstr>Lecture one (Nature and propagation  of light)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one (Nature and propagation of light)</dc:title>
  <dc:creator>sabah</dc:creator>
  <cp:lastModifiedBy>Nada</cp:lastModifiedBy>
  <cp:revision>1</cp:revision>
  <dcterms:created xsi:type="dcterms:W3CDTF">2018-11-29T18:01:22Z</dcterms:created>
  <dcterms:modified xsi:type="dcterms:W3CDTF">2018-11-29T18:10:30Z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